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43"/>
  </p:notesMasterIdLst>
  <p:sldIdLst>
    <p:sldId id="256" r:id="rId2"/>
    <p:sldId id="352" r:id="rId3"/>
    <p:sldId id="348" r:id="rId4"/>
    <p:sldId id="296" r:id="rId5"/>
    <p:sldId id="297" r:id="rId6"/>
    <p:sldId id="298" r:id="rId7"/>
    <p:sldId id="299" r:id="rId8"/>
    <p:sldId id="300" r:id="rId9"/>
    <p:sldId id="301" r:id="rId10"/>
    <p:sldId id="302" r:id="rId11"/>
    <p:sldId id="303" r:id="rId12"/>
    <p:sldId id="304" r:id="rId13"/>
    <p:sldId id="349" r:id="rId14"/>
    <p:sldId id="340" r:id="rId15"/>
    <p:sldId id="341" r:id="rId16"/>
    <p:sldId id="306" r:id="rId17"/>
    <p:sldId id="307" r:id="rId18"/>
    <p:sldId id="308" r:id="rId19"/>
    <p:sldId id="309" r:id="rId20"/>
    <p:sldId id="310" r:id="rId21"/>
    <p:sldId id="314" r:id="rId22"/>
    <p:sldId id="311" r:id="rId23"/>
    <p:sldId id="312" r:id="rId24"/>
    <p:sldId id="313" r:id="rId25"/>
    <p:sldId id="350" r:id="rId26"/>
    <p:sldId id="342" r:id="rId27"/>
    <p:sldId id="317" r:id="rId28"/>
    <p:sldId id="353" r:id="rId29"/>
    <p:sldId id="318" r:id="rId30"/>
    <p:sldId id="319" r:id="rId31"/>
    <p:sldId id="320" r:id="rId32"/>
    <p:sldId id="361" r:id="rId33"/>
    <p:sldId id="330" r:id="rId34"/>
    <p:sldId id="357" r:id="rId35"/>
    <p:sldId id="291" r:id="rId36"/>
    <p:sldId id="292" r:id="rId37"/>
    <p:sldId id="293" r:id="rId38"/>
    <p:sldId id="295" r:id="rId39"/>
    <p:sldId id="358" r:id="rId40"/>
    <p:sldId id="359" r:id="rId41"/>
    <p:sldId id="360"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76" autoAdjust="0"/>
  </p:normalViewPr>
  <p:slideViewPr>
    <p:cSldViewPr>
      <p:cViewPr varScale="1">
        <p:scale>
          <a:sx n="106" d="100"/>
          <a:sy n="106" d="100"/>
        </p:scale>
        <p:origin x="16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5B8B3-7D49-4093-8C48-D708827BAD86}"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7E104-8F33-4EEA-A33C-3F35CFF331C4}" type="slidenum">
              <a:rPr lang="en-US" smtClean="0"/>
              <a:t>‹#›</a:t>
            </a:fld>
            <a:endParaRPr lang="en-US"/>
          </a:p>
        </p:txBody>
      </p:sp>
    </p:spTree>
    <p:extLst>
      <p:ext uri="{BB962C8B-B14F-4D97-AF65-F5344CB8AC3E}">
        <p14:creationId xmlns:p14="http://schemas.microsoft.com/office/powerpoint/2010/main" val="351104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sz="4800" b="1" dirty="0"/>
              <a:t>Physics Unit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NAD 2023 Standard F3 (Momentum)</a:t>
            </a:r>
          </a:p>
          <a:p>
            <a:pPr algn="l"/>
            <a:endParaRPr lang="en-US" sz="1000" b="0" dirty="0"/>
          </a:p>
        </p:txBody>
      </p:sp>
      <p:sp>
        <p:nvSpPr>
          <p:cNvPr id="4" name="Slide Number Placeholder 3"/>
          <p:cNvSpPr>
            <a:spLocks noGrp="1"/>
          </p:cNvSpPr>
          <p:nvPr>
            <p:ph type="sldNum" sz="quarter" idx="10"/>
          </p:nvPr>
        </p:nvSpPr>
        <p:spPr/>
        <p:txBody>
          <a:bodyPr/>
          <a:lstStyle/>
          <a:p>
            <a:fld id="{7087E104-8F33-4EEA-A33C-3F35CFF331C4}" type="slidenum">
              <a:rPr lang="en-US" smtClean="0"/>
              <a:t>1</a:t>
            </a:fld>
            <a:endParaRPr lang="en-US"/>
          </a:p>
        </p:txBody>
      </p:sp>
    </p:spTree>
    <p:extLst>
      <p:ext uri="{BB962C8B-B14F-4D97-AF65-F5344CB8AC3E}">
        <p14:creationId xmlns:p14="http://schemas.microsoft.com/office/powerpoint/2010/main" val="152245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248E86-55AF-43BB-A550-D70D74EBFD8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E14115-F477-4F1D-9288-A7568D9F99A9}" type="slidenum">
              <a:rPr lang="en-US" smtClean="0"/>
              <a:pPr/>
              <a:t>11</a:t>
            </a:fld>
            <a:endParaRPr lang="en-US"/>
          </a:p>
        </p:txBody>
      </p:sp>
      <p:sp>
        <p:nvSpPr>
          <p:cNvPr id="5427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427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𝐹</m:t>
                      </m:r>
                      <m:r>
                        <m:rPr>
                          <m:sty m:val="p"/>
                        </m:rPr>
                        <a:rPr lang="en-US" b="0" i="0" dirty="0" smtClean="0">
                          <a:latin typeface="Cambria Math"/>
                        </a:rPr>
                        <m:t>Δ</m:t>
                      </m:r>
                      <m:r>
                        <a:rPr lang="en-US" i="1" dirty="0" err="1" smtClean="0">
                          <a:latin typeface="Cambria Math"/>
                          <a:sym typeface="Symbol" pitchFamily="18" charset="2"/>
                        </a:rPr>
                        <m:t>𝑡</m:t>
                      </m:r>
                      <m:r>
                        <a:rPr lang="en-US" i="1" dirty="0" smtClean="0">
                          <a:latin typeface="Cambria Math"/>
                          <a:sym typeface="Symbol" pitchFamily="18" charset="2"/>
                        </a:rPr>
                        <m:t>=</m:t>
                      </m:r>
                      <m:r>
                        <a:rPr lang="en-US" i="1" dirty="0" err="1"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err="1" smtClean="0">
                              <a:latin typeface="Cambria Math"/>
                              <a:sym typeface="Symbol" pitchFamily="18" charset="2"/>
                            </a:rPr>
                            <m:t>𝑣</m:t>
                          </m:r>
                        </m:e>
                        <m:sub>
                          <m:r>
                            <a:rPr lang="en-US" b="0" i="1" dirty="0" smtClean="0">
                              <a:latin typeface="Cambria Math"/>
                              <a:sym typeface="Symbol" pitchFamily="18" charset="2"/>
                            </a:rPr>
                            <m:t>𝑓</m:t>
                          </m:r>
                        </m:sub>
                      </m:sSub>
                      <m:r>
                        <a:rPr lang="en-US" b="0" i="1" dirty="0" smtClean="0">
                          <a:latin typeface="Cambria Math"/>
                          <a:sym typeface="Symbol" pitchFamily="18" charset="2"/>
                        </a:rPr>
                        <m:t>−</m:t>
                      </m:r>
                      <m:r>
                        <a:rPr lang="en-US" i="1" dirty="0"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𝑣</m:t>
                          </m:r>
                        </m:e>
                        <m:sub>
                          <m:r>
                            <a:rPr lang="en-US" b="0" i="1" dirty="0" smtClean="0">
                              <a:latin typeface="Cambria Math"/>
                              <a:sym typeface="Symbol" pitchFamily="18" charset="2"/>
                            </a:rPr>
                            <m:t>0</m:t>
                          </m:r>
                        </m:sub>
                      </m:sSub>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r>
                        <m:rPr>
                          <m:sty m:val="p"/>
                        </m:rPr>
                        <a:rPr lang="en-US" b="0" i="0" dirty="0" smtClean="0">
                          <a:latin typeface="Cambria Math"/>
                          <a:sym typeface="Symbol" pitchFamily="18" charset="2"/>
                        </a:rPr>
                        <m:t>Δ</m:t>
                      </m:r>
                      <m:r>
                        <a:rPr lang="en-US" i="1" dirty="0" smtClean="0">
                          <a:latin typeface="Cambria Math"/>
                          <a:sym typeface="Symbol" pitchFamily="18" charset="2"/>
                        </a:rPr>
                        <m:t>𝑡</m:t>
                      </m:r>
                      <m:r>
                        <a:rPr lang="en-US" i="1" dirty="0" smtClean="0">
                          <a:latin typeface="Cambria Math"/>
                          <a:sym typeface="Symbol" pitchFamily="18" charset="2"/>
                        </a:rPr>
                        <m:t>=</m:t>
                      </m:r>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0.14 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60</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r>
                        <a:rPr lang="en-US" b="0" i="1" dirty="0" smtClean="0">
                          <a:latin typeface="Cambria Math"/>
                          <a:sym typeface="Symbol" pitchFamily="18" charset="2"/>
                        </a:rPr>
                        <m:t>−</m:t>
                      </m:r>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0.14</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−40</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r>
                        <a:rPr lang="en-US" i="1" dirty="0" smtClean="0">
                          <a:latin typeface="Cambria Math"/>
                          <a:sym typeface="Symbol" pitchFamily="18" charset="2"/>
                        </a:rPr>
                        <m:t>=14 </m:t>
                      </m:r>
                      <m:r>
                        <a:rPr lang="en-US" i="1" dirty="0" smtClean="0">
                          <a:latin typeface="Cambria Math"/>
                          <a:sym typeface="Symbol" pitchFamily="18" charset="2"/>
                        </a:rPr>
                        <m:t>𝑘𝑔</m:t>
                      </m:r>
                      <m:r>
                        <a:rPr lang="en-US" i="1" dirty="0" smtClean="0">
                          <a:latin typeface="Cambria Math"/>
                          <a:sym typeface="Symbol" pitchFamily="18" charset="2"/>
                        </a:rPr>
                        <m:t> </m:t>
                      </m:r>
                      <m:r>
                        <a:rPr lang="en-US" i="1" dirty="0" smtClean="0">
                          <a:latin typeface="Cambria Math"/>
                          <a:sym typeface="Symbol" pitchFamily="18" charset="2"/>
                        </a:rPr>
                        <m:t>𝑚</m:t>
                      </m:r>
                      <m:r>
                        <a:rPr lang="en-US" i="1" dirty="0" smtClean="0">
                          <a:latin typeface="Cambria Math"/>
                          <a:sym typeface="Symbol" pitchFamily="18" charset="2"/>
                        </a:rPr>
                        <m:t>/</m:t>
                      </m:r>
                      <m:r>
                        <a:rPr lang="en-US" i="1" dirty="0" smtClean="0">
                          <a:latin typeface="Cambria Math"/>
                          <a:sym typeface="Symbol" pitchFamily="18" charset="2"/>
                        </a:rPr>
                        <m:t>𝑠</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r>
                        <a:rPr lang="en-US" i="1" dirty="0" smtClean="0">
                          <a:latin typeface="Cambria Math"/>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14 </m:t>
                          </m:r>
                          <m:r>
                            <a:rPr lang="en-US" i="1" dirty="0" smtClean="0">
                              <a:latin typeface="Cambria Math"/>
                              <a:sym typeface="Symbol" pitchFamily="18" charset="2"/>
                            </a:rPr>
                            <m:t>𝑘𝑔</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num>
                        <m:den>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𝑠</m:t>
                          </m:r>
                        </m:den>
                      </m:f>
                      <m:r>
                        <a:rPr lang="en-US" i="1" dirty="0" smtClean="0">
                          <a:latin typeface="Cambria Math"/>
                          <a:sym typeface="Symbol" pitchFamily="18" charset="2"/>
                        </a:rPr>
                        <m:t>=14000 </m:t>
                      </m:r>
                      <m:r>
                        <a:rPr lang="en-US" i="1" dirty="0" smtClean="0">
                          <a:latin typeface="Cambria Math"/>
                          <a:sym typeface="Symbol" pitchFamily="18" charset="2"/>
                        </a:rPr>
                        <m:t>𝑁</m:t>
                      </m:r>
                    </m:oMath>
                  </m:oMathPara>
                </a14:m>
                <a:endParaRPr lang="en-US" dirty="0">
                  <a:sym typeface="Symbol" pitchFamily="18" charset="2"/>
                </a:endParaRPr>
              </a:p>
            </p:txBody>
          </p:sp>
        </mc:Choice>
        <mc:Fallback xmlns="">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𝐹</a:t>
                </a:r>
                <a:r>
                  <a:rPr lang="en-US" b="0" i="0" dirty="0" smtClean="0">
                    <a:latin typeface="Cambria Math"/>
                  </a:rPr>
                  <a:t>Δ</a:t>
                </a:r>
                <a:r>
                  <a:rPr lang="en-US" i="0" dirty="0" err="1" smtClean="0">
                    <a:latin typeface="Cambria Math"/>
                    <a:sym typeface="Symbol" pitchFamily="18" charset="2"/>
                  </a:rPr>
                  <a:t>𝑡</a:t>
                </a:r>
                <a:r>
                  <a:rPr lang="en-US" i="0" dirty="0" smtClean="0">
                    <a:latin typeface="Cambria Math"/>
                    <a:sym typeface="Symbol" pitchFamily="18" charset="2"/>
                  </a:rPr>
                  <a:t>=</a:t>
                </a:r>
                <a:r>
                  <a:rPr lang="en-US" i="0" dirty="0" err="1" smtClean="0">
                    <a:latin typeface="Cambria Math"/>
                    <a:sym typeface="Symbol" pitchFamily="18" charset="2"/>
                  </a:rPr>
                  <a:t>𝑚𝑣</a:t>
                </a:r>
                <a:r>
                  <a:rPr lang="en-US" b="0" i="0" dirty="0" smtClean="0">
                    <a:latin typeface="Cambria Math"/>
                    <a:sym typeface="Symbol" pitchFamily="18" charset="2"/>
                  </a:rPr>
                  <a:t>_𝑓−</a:t>
                </a:r>
                <a:r>
                  <a:rPr lang="en-US" i="0" dirty="0" smtClean="0">
                    <a:latin typeface="Cambria Math"/>
                    <a:sym typeface="Symbol" pitchFamily="18" charset="2"/>
                  </a:rPr>
                  <a:t>𝑚𝑣</a:t>
                </a:r>
                <a:r>
                  <a:rPr lang="en-US" b="0" i="0" dirty="0" smtClean="0">
                    <a:latin typeface="Cambria Math"/>
                    <a:sym typeface="Symbol" pitchFamily="18" charset="2"/>
                  </a:rPr>
                  <a:t>_0</a:t>
                </a:r>
                <a:endParaRPr lang="en-US" dirty="0" smtClean="0">
                  <a:sym typeface="Symbol" pitchFamily="18" charset="2"/>
                </a:endParaRPr>
              </a:p>
              <a:p>
                <a:pPr eaLnBrk="1" hangingPunct="1"/>
                <a:r>
                  <a:rPr lang="en-US" i="0" dirty="0" smtClean="0">
                    <a:latin typeface="Cambria Math"/>
                    <a:sym typeface="Symbol" pitchFamily="18" charset="2"/>
                  </a:rPr>
                  <a:t>𝐹</a:t>
                </a:r>
                <a:r>
                  <a:rPr lang="en-US" b="0" i="0" dirty="0" smtClean="0">
                    <a:latin typeface="Cambria Math"/>
                    <a:sym typeface="Symbol" pitchFamily="18" charset="2"/>
                  </a:rPr>
                  <a:t>Δ</a:t>
                </a:r>
                <a:r>
                  <a:rPr lang="en-US" i="0" dirty="0" smtClean="0">
                    <a:latin typeface="Cambria Math"/>
                    <a:sym typeface="Symbol" pitchFamily="18" charset="2"/>
                  </a:rPr>
                  <a:t>𝑡</a:t>
                </a:r>
                <a:r>
                  <a:rPr lang="en-US" i="0" dirty="0" smtClean="0">
                    <a:latin typeface="Cambria Math"/>
                    <a:sym typeface="Symbol" pitchFamily="18" charset="2"/>
                  </a:rPr>
                  <a:t>=(0.14 𝑘𝑔)(60 𝑚/𝑠)</a:t>
                </a:r>
                <a:r>
                  <a:rPr lang="en-US" b="0" i="0" dirty="0" smtClean="0">
                    <a:latin typeface="Cambria Math"/>
                    <a:sym typeface="Symbol" pitchFamily="18" charset="2"/>
                  </a:rPr>
                  <a:t>−</a:t>
                </a:r>
                <a:r>
                  <a:rPr lang="en-US" i="0" dirty="0" smtClean="0">
                    <a:latin typeface="Cambria Math"/>
                    <a:sym typeface="Symbol" pitchFamily="18" charset="2"/>
                  </a:rPr>
                  <a:t>(0.14𝑘𝑔)(−40 𝑚/𝑠)=14 𝑘𝑔 𝑚/𝑠</a:t>
                </a:r>
                <a:endParaRPr lang="en-US" dirty="0" smtClean="0">
                  <a:sym typeface="Symbol" pitchFamily="18" charset="2"/>
                </a:endParaRPr>
              </a:p>
              <a:p>
                <a:pPr eaLnBrk="1" hangingPunct="1"/>
                <a:r>
                  <a:rPr lang="en-US" i="0" dirty="0" smtClean="0">
                    <a:latin typeface="Cambria Math"/>
                    <a:sym typeface="Symbol" pitchFamily="18" charset="2"/>
                  </a:rPr>
                  <a:t>𝐹=(14 𝑘𝑔 𝑚/𝑠)/(</a:t>
                </a:r>
                <a:r>
                  <a:rPr lang="en-US" b="0" i="0" dirty="0" smtClean="0">
                    <a:latin typeface="Cambria Math"/>
                    <a:sym typeface="Symbol" pitchFamily="18" charset="2"/>
                  </a:rPr>
                  <a:t>0</a:t>
                </a:r>
                <a:r>
                  <a:rPr lang="en-US" i="0" dirty="0" smtClean="0">
                    <a:latin typeface="Cambria Math"/>
                    <a:sym typeface="Symbol" pitchFamily="18" charset="2"/>
                  </a:rPr>
                  <a:t>.001 𝑠)=14000 𝑁</a:t>
                </a:r>
                <a:endParaRPr lang="en-US" dirty="0" smtClean="0">
                  <a:sym typeface="Symbol" pitchFamily="18" charset="2"/>
                </a:endParaRPr>
              </a:p>
            </p:txBody>
          </p:sp>
        </mc:Fallback>
      </mc:AlternateContent>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BD8F70-9955-4B88-9066-0AB9EB84F977}" type="slidenum">
              <a:rPr lang="en-US" smtClean="0"/>
              <a:pPr/>
              <a:t>12</a:t>
            </a:fld>
            <a:endParaRPr lang="en-US"/>
          </a:p>
        </p:txBody>
      </p:sp>
      <p:sp>
        <p:nvSpPr>
          <p:cNvPr id="5529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530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𝐹</m:t>
                      </m:r>
                      <m:r>
                        <a:rPr lang="en-US" i="1" dirty="0" err="1" smtClean="0">
                          <a:latin typeface="Cambria Math"/>
                          <a:sym typeface="Symbol" pitchFamily="18" charset="2"/>
                        </a:rPr>
                        <m:t></m:t>
                      </m:r>
                      <m:r>
                        <a:rPr lang="en-US" i="1" dirty="0" err="1" smtClean="0">
                          <a:latin typeface="Cambria Math"/>
                          <a:sym typeface="Symbol" pitchFamily="18" charset="2"/>
                        </a:rPr>
                        <m:t>𝑡</m:t>
                      </m:r>
                      <m:r>
                        <a:rPr lang="en-US" i="1" dirty="0" smtClean="0">
                          <a:latin typeface="Cambria Math"/>
                          <a:sym typeface="Symbol" pitchFamily="18" charset="2"/>
                        </a:rPr>
                        <m:t>=</m:t>
                      </m:r>
                      <m:r>
                        <a:rPr lang="en-US" i="1" dirty="0" err="1"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err="1" smtClean="0">
                              <a:latin typeface="Cambria Math"/>
                              <a:sym typeface="Symbol" pitchFamily="18" charset="2"/>
                            </a:rPr>
                            <m:t>𝑣</m:t>
                          </m:r>
                        </m:e>
                        <m:sub>
                          <m:r>
                            <a:rPr lang="en-US" b="0" i="1" dirty="0" smtClean="0">
                              <a:latin typeface="Cambria Math"/>
                              <a:sym typeface="Symbol" pitchFamily="18" charset="2"/>
                            </a:rPr>
                            <m:t>𝑓</m:t>
                          </m:r>
                        </m:sub>
                      </m:sSub>
                      <m:r>
                        <a:rPr lang="en-US" b="0" i="1" dirty="0" smtClean="0">
                          <a:latin typeface="Cambria Math"/>
                          <a:sym typeface="Symbol" pitchFamily="18" charset="2"/>
                        </a:rPr>
                        <m:t>−</m:t>
                      </m:r>
                      <m:r>
                        <a:rPr lang="en-US" i="1" dirty="0" smtClean="0">
                          <a:latin typeface="Cambria Math"/>
                          <a:sym typeface="Symbol" pitchFamily="18" charset="2"/>
                        </a:rPr>
                        <m:t>𝑚</m:t>
                      </m:r>
                      <m:sSub>
                        <m:sSubPr>
                          <m:ctrlPr>
                            <a:rPr lang="en-US" b="0" i="1" dirty="0" smtClean="0">
                              <a:latin typeface="Cambria Math" panose="02040503050406030204" pitchFamily="18" charset="0"/>
                              <a:sym typeface="Symbol" pitchFamily="18" charset="2"/>
                            </a:rPr>
                          </m:ctrlPr>
                        </m:sSubPr>
                        <m:e>
                          <m:r>
                            <a:rPr lang="en-US" i="1" dirty="0" smtClean="0">
                              <a:latin typeface="Cambria Math"/>
                              <a:sym typeface="Symbol" pitchFamily="18" charset="2"/>
                            </a:rPr>
                            <m:t>𝑣</m:t>
                          </m:r>
                        </m:e>
                        <m:sub>
                          <m:r>
                            <a:rPr lang="en-US" b="0" i="1" dirty="0" smtClean="0">
                              <a:latin typeface="Cambria Math"/>
                              <a:sym typeface="Symbol" pitchFamily="18" charset="2"/>
                            </a:rPr>
                            <m:t>0</m:t>
                          </m:r>
                        </m:sub>
                      </m:sSub>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d>
                        <m:dPr>
                          <m:ctrlPr>
                            <a:rPr lang="en-US"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.01 </m:t>
                          </m:r>
                          <m:r>
                            <a:rPr lang="en-US" i="1" dirty="0" smtClean="0">
                              <a:latin typeface="Cambria Math"/>
                              <a:sym typeface="Symbol" pitchFamily="18" charset="2"/>
                            </a:rPr>
                            <m:t>𝑠</m:t>
                          </m:r>
                        </m:e>
                      </m:d>
                      <m:r>
                        <a:rPr lang="en-US" i="1" dirty="0" smtClean="0">
                          <a:latin typeface="Cambria Math"/>
                          <a:sym typeface="Symbol" pitchFamily="18" charset="2"/>
                        </a:rPr>
                        <m:t>=</m:t>
                      </m:r>
                      <m:d>
                        <m:dPr>
                          <m:ctrlPr>
                            <a:rPr lang="en-US" b="0"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r>
                        <a:rPr lang="en-US" i="1" dirty="0" smtClean="0">
                          <a:latin typeface="Cambria Math"/>
                          <a:sym typeface="Symbol" pitchFamily="18" charset="2"/>
                        </a:rPr>
                        <m:t>0</m:t>
                      </m:r>
                      <m:r>
                        <a:rPr lang="en-US" b="0" i="1" dirty="0" smtClean="0">
                          <a:latin typeface="Cambria Math"/>
                          <a:sym typeface="Symbol" pitchFamily="18" charset="2"/>
                        </a:rPr>
                        <m:t>−</m:t>
                      </m:r>
                      <m:d>
                        <m:dPr>
                          <m:ctrlPr>
                            <a:rPr lang="en-US" b="0"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−15</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d>
                        <m:dPr>
                          <m:ctrlPr>
                            <a:rPr lang="en-US"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0</m:t>
                          </m:r>
                          <m:r>
                            <a:rPr lang="en-US" i="1" dirty="0" smtClean="0">
                              <a:latin typeface="Cambria Math"/>
                              <a:sym typeface="Wingdings" pitchFamily="2" charset="2"/>
                            </a:rPr>
                            <m:t>.01</m:t>
                          </m:r>
                          <m:r>
                            <a:rPr lang="en-US" b="0" i="1" dirty="0" smtClean="0">
                              <a:latin typeface="Cambria Math"/>
                              <a:sym typeface="Wingdings" pitchFamily="2" charset="2"/>
                            </a:rPr>
                            <m:t> </m:t>
                          </m:r>
                          <m:r>
                            <a:rPr lang="en-US" i="1" dirty="0" smtClean="0">
                              <a:latin typeface="Cambria Math"/>
                              <a:sym typeface="Wingdings" pitchFamily="2" charset="2"/>
                            </a:rPr>
                            <m:t>𝑠</m:t>
                          </m:r>
                        </m:e>
                      </m:d>
                      <m:r>
                        <a:rPr lang="en-US" i="1" dirty="0" smtClean="0">
                          <a:latin typeface="Cambria Math"/>
                          <a:sym typeface="Wingdings" pitchFamily="2" charset="2"/>
                        </a:rPr>
                        <m:t>=0.015 </m:t>
                      </m:r>
                      <m:r>
                        <a:rPr lang="en-US" i="1" dirty="0" smtClean="0">
                          <a:latin typeface="Cambria Math"/>
                          <a:sym typeface="Wingdings" pitchFamily="2" charset="2"/>
                        </a:rPr>
                        <m:t>𝑘𝑔</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r>
                        <a:rPr lang="en-US" i="1" dirty="0" smtClean="0">
                          <a:latin typeface="Cambria Math"/>
                          <a:sym typeface="Wingdings" pitchFamily="2" charset="2"/>
                        </a:rPr>
                        <m:t>=1.5 </m:t>
                      </m:r>
                      <m:r>
                        <a:rPr lang="en-US" i="1" dirty="0" smtClean="0">
                          <a:latin typeface="Cambria Math"/>
                          <a:sym typeface="Wingdings" pitchFamily="2" charset="2"/>
                        </a:rPr>
                        <m:t>𝑁</m:t>
                      </m:r>
                    </m:oMath>
                  </m:oMathPara>
                </a14:m>
                <a:endParaRPr lang="en-US"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Symbol" pitchFamily="18" charset="2"/>
                        </a:rPr>
                        <m:t>𝐹</m:t>
                      </m:r>
                      <m:d>
                        <m:dPr>
                          <m:ctrlPr>
                            <a:rPr lang="en-US"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.01 </m:t>
                          </m:r>
                          <m:r>
                            <a:rPr lang="en-US" i="1" dirty="0" smtClean="0">
                              <a:latin typeface="Cambria Math"/>
                              <a:sym typeface="Symbol" pitchFamily="18" charset="2"/>
                            </a:rPr>
                            <m:t>𝑠</m:t>
                          </m:r>
                        </m:e>
                      </m:d>
                      <m:r>
                        <a:rPr lang="en-US" i="1" dirty="0" smtClean="0">
                          <a:latin typeface="Cambria Math"/>
                          <a:sym typeface="Symbol" pitchFamily="18" charset="2"/>
                        </a:rPr>
                        <m:t>=</m:t>
                      </m:r>
                      <m:d>
                        <m:dPr>
                          <m:ctrlPr>
                            <a:rPr lang="en-US"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10</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r>
                        <a:rPr lang="en-US" b="0" i="1" dirty="0" smtClean="0">
                          <a:latin typeface="Cambria Math"/>
                          <a:sym typeface="Symbol" pitchFamily="18" charset="2"/>
                        </a:rPr>
                        <m:t>−</m:t>
                      </m:r>
                      <m:d>
                        <m:dPr>
                          <m:ctrlPr>
                            <a:rPr lang="en-US" b="0" i="1" dirty="0" smtClean="0">
                              <a:latin typeface="Cambria Math" panose="02040503050406030204" pitchFamily="18" charset="0"/>
                              <a:sym typeface="Symbol" pitchFamily="18" charset="2"/>
                            </a:rPr>
                          </m:ctrlPr>
                        </m:dPr>
                        <m:e>
                          <m:r>
                            <a:rPr lang="en-US" b="0" i="1" dirty="0" smtClean="0">
                              <a:latin typeface="Cambria Math"/>
                              <a:sym typeface="Symbol" pitchFamily="18" charset="2"/>
                            </a:rPr>
                            <m:t>0</m:t>
                          </m:r>
                          <m:r>
                            <a:rPr lang="en-US" i="1" dirty="0" smtClean="0">
                              <a:latin typeface="Cambria Math"/>
                              <a:sym typeface="Symbol" pitchFamily="18" charset="2"/>
                            </a:rPr>
                            <m:t>.001 </m:t>
                          </m:r>
                          <m:r>
                            <a:rPr lang="en-US" i="1" dirty="0" smtClean="0">
                              <a:latin typeface="Cambria Math"/>
                              <a:sym typeface="Symbol" pitchFamily="18" charset="2"/>
                            </a:rPr>
                            <m:t>𝑘𝑔</m:t>
                          </m:r>
                        </m:e>
                      </m:d>
                      <m:d>
                        <m:dPr>
                          <m:ctrlPr>
                            <a:rPr lang="en-US" i="1" dirty="0" smtClean="0">
                              <a:latin typeface="Cambria Math" panose="02040503050406030204" pitchFamily="18" charset="0"/>
                              <a:sym typeface="Symbol" pitchFamily="18" charset="2"/>
                            </a:rPr>
                          </m:ctrlPr>
                        </m:dPr>
                        <m:e>
                          <m:r>
                            <a:rPr lang="en-US" i="1" dirty="0" smtClean="0">
                              <a:latin typeface="Cambria Math"/>
                              <a:sym typeface="Symbol" pitchFamily="18" charset="2"/>
                            </a:rPr>
                            <m:t>−15</m:t>
                          </m:r>
                          <m:f>
                            <m:fPr>
                              <m:ctrlPr>
                                <a:rPr lang="en-US" i="1" dirty="0" smtClean="0">
                                  <a:latin typeface="Cambria Math" panose="02040503050406030204" pitchFamily="18" charset="0"/>
                                  <a:sym typeface="Symbol" pitchFamily="18" charset="2"/>
                                </a:rPr>
                              </m:ctrlPr>
                            </m:fPr>
                            <m:num>
                              <m:r>
                                <a:rPr lang="en-US" i="1" dirty="0" smtClean="0">
                                  <a:latin typeface="Cambria Math"/>
                                  <a:sym typeface="Symbol" pitchFamily="18" charset="2"/>
                                </a:rPr>
                                <m:t>𝑚</m:t>
                              </m:r>
                            </m:num>
                            <m:den>
                              <m:r>
                                <a:rPr lang="en-US" i="1" dirty="0" smtClean="0">
                                  <a:latin typeface="Cambria Math"/>
                                  <a:sym typeface="Symbol" pitchFamily="18" charset="2"/>
                                </a:rPr>
                                <m:t>𝑠</m:t>
                              </m:r>
                            </m:den>
                          </m:f>
                        </m:e>
                      </m:d>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d>
                        <m:dPr>
                          <m:ctrlPr>
                            <a:rPr lang="en-US"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0</m:t>
                          </m:r>
                          <m:r>
                            <a:rPr lang="en-US" i="1" dirty="0" smtClean="0">
                              <a:latin typeface="Cambria Math"/>
                              <a:sym typeface="Wingdings" pitchFamily="2" charset="2"/>
                            </a:rPr>
                            <m:t>.01</m:t>
                          </m:r>
                          <m:r>
                            <a:rPr lang="en-US" b="0" i="1" dirty="0" smtClean="0">
                              <a:latin typeface="Cambria Math"/>
                              <a:sym typeface="Wingdings" pitchFamily="2" charset="2"/>
                            </a:rPr>
                            <m:t> </m:t>
                          </m:r>
                          <m:r>
                            <a:rPr lang="en-US" i="1" dirty="0" smtClean="0">
                              <a:latin typeface="Cambria Math"/>
                              <a:sym typeface="Wingdings" pitchFamily="2" charset="2"/>
                            </a:rPr>
                            <m:t>𝑠</m:t>
                          </m:r>
                        </m:e>
                      </m:d>
                      <m:r>
                        <a:rPr lang="en-US" i="1" dirty="0" smtClean="0">
                          <a:latin typeface="Cambria Math"/>
                          <a:sym typeface="Wingdings" pitchFamily="2" charset="2"/>
                        </a:rPr>
                        <m:t>=0.025 </m:t>
                      </m:r>
                      <m:r>
                        <a:rPr lang="en-US" i="1" dirty="0" smtClean="0">
                          <a:latin typeface="Cambria Math"/>
                          <a:sym typeface="Wingdings" pitchFamily="2" charset="2"/>
                        </a:rPr>
                        <m:t>𝑘𝑔</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𝐹</m:t>
                      </m:r>
                      <m:r>
                        <a:rPr lang="en-US" i="1" dirty="0" smtClean="0">
                          <a:latin typeface="Cambria Math"/>
                          <a:sym typeface="Wingdings" pitchFamily="2" charset="2"/>
                        </a:rPr>
                        <m:t>=2.5 </m:t>
                      </m:r>
                      <m:r>
                        <a:rPr lang="en-US" i="1" dirty="0" smtClean="0">
                          <a:latin typeface="Cambria Math"/>
                          <a:sym typeface="Wingdings" pitchFamily="2" charset="2"/>
                        </a:rPr>
                        <m:t>𝑁</m:t>
                      </m:r>
                    </m:oMath>
                  </m:oMathPara>
                </a14:m>
                <a:endParaRPr lang="en-US" dirty="0">
                  <a:sym typeface="Symbol" pitchFamily="18" charset="2"/>
                </a:endParaRPr>
              </a:p>
              <a:p>
                <a:pPr eaLnBrk="1" hangingPunct="1"/>
                <a:r>
                  <a:rPr lang="en-US" dirty="0">
                    <a:sym typeface="Symbol" pitchFamily="18" charset="2"/>
                  </a:rPr>
                  <a:t>Hailstones are usually more massive than raindrops so that the force is even greater.</a:t>
                </a:r>
              </a:p>
              <a:p>
                <a:pPr eaLnBrk="1" hangingPunct="1"/>
                <a:r>
                  <a:rPr lang="en-US" dirty="0">
                    <a:sym typeface="Symbol" pitchFamily="18" charset="2"/>
                  </a:rPr>
                  <a:t>The rebounding adds force to the collision</a:t>
                </a:r>
              </a:p>
            </p:txBody>
          </p:sp>
        </mc:Choice>
        <mc:Fallback xmlns="">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𝐹</a:t>
                </a:r>
                <a:r>
                  <a:rPr lang="en-US" i="0" dirty="0" err="1" smtClean="0">
                    <a:latin typeface="Cambria Math"/>
                    <a:sym typeface="Symbol" pitchFamily="18" charset="2"/>
                  </a:rPr>
                  <a:t>𝑡</a:t>
                </a:r>
                <a:r>
                  <a:rPr lang="en-US" i="0" dirty="0" smtClean="0">
                    <a:latin typeface="Cambria Math"/>
                    <a:sym typeface="Symbol" pitchFamily="18" charset="2"/>
                  </a:rPr>
                  <a:t>=</a:t>
                </a:r>
                <a:r>
                  <a:rPr lang="en-US" i="0" dirty="0" err="1" smtClean="0">
                    <a:latin typeface="Cambria Math"/>
                    <a:sym typeface="Symbol" pitchFamily="18" charset="2"/>
                  </a:rPr>
                  <a:t>𝑚𝑣</a:t>
                </a:r>
                <a:r>
                  <a:rPr lang="en-US" b="0" i="0" dirty="0" smtClean="0">
                    <a:latin typeface="Cambria Math"/>
                    <a:sym typeface="Symbol" pitchFamily="18" charset="2"/>
                  </a:rPr>
                  <a:t>_𝑓−</a:t>
                </a:r>
                <a:r>
                  <a:rPr lang="en-US" i="0" dirty="0" smtClean="0">
                    <a:latin typeface="Cambria Math"/>
                    <a:sym typeface="Symbol" pitchFamily="18" charset="2"/>
                  </a:rPr>
                  <a:t>𝑚𝑣</a:t>
                </a:r>
                <a:r>
                  <a:rPr lang="en-US" b="0" i="0" dirty="0" smtClean="0">
                    <a:latin typeface="Cambria Math"/>
                    <a:sym typeface="Symbol" pitchFamily="18" charset="2"/>
                  </a:rPr>
                  <a:t>_0</a:t>
                </a:r>
                <a:endParaRPr lang="en-US" dirty="0" smtClean="0">
                  <a:sym typeface="Symbol" pitchFamily="18" charset="2"/>
                </a:endParaRPr>
              </a:p>
              <a:p>
                <a:pPr eaLnBrk="1" hangingPunct="1"/>
                <a:r>
                  <a:rPr lang="en-US" i="0" dirty="0" smtClean="0">
                    <a:latin typeface="Cambria Math"/>
                    <a:sym typeface="Symbol" pitchFamily="18" charset="2"/>
                  </a:rPr>
                  <a:t>𝐹(</a:t>
                </a:r>
                <a:r>
                  <a:rPr lang="en-US" b="0" i="0" dirty="0" smtClean="0">
                    <a:latin typeface="Cambria Math"/>
                    <a:sym typeface="Symbol" pitchFamily="18" charset="2"/>
                  </a:rPr>
                  <a:t>0</a:t>
                </a:r>
                <a:r>
                  <a:rPr lang="en-US" i="0" dirty="0" smtClean="0">
                    <a:latin typeface="Cambria Math"/>
                    <a:sym typeface="Symbol" pitchFamily="18" charset="2"/>
                  </a:rPr>
                  <a:t>.01 𝑠)=</a:t>
                </a:r>
                <a:r>
                  <a:rPr lang="en-US" b="0" i="0" dirty="0" smtClean="0">
                    <a:latin typeface="Cambria Math"/>
                    <a:sym typeface="Symbol" pitchFamily="18" charset="2"/>
                  </a:rPr>
                  <a:t>(0</a:t>
                </a:r>
                <a:r>
                  <a:rPr lang="en-US" i="0" dirty="0" smtClean="0">
                    <a:latin typeface="Cambria Math"/>
                    <a:sym typeface="Symbol" pitchFamily="18" charset="2"/>
                  </a:rPr>
                  <a:t>.001 𝑘𝑔)0</a:t>
                </a:r>
                <a:r>
                  <a:rPr lang="en-US" b="0" i="0" dirty="0" smtClean="0">
                    <a:latin typeface="Cambria Math"/>
                    <a:sym typeface="Symbol" pitchFamily="18" charset="2"/>
                  </a:rPr>
                  <a:t>−(0</a:t>
                </a:r>
                <a:r>
                  <a:rPr lang="en-US" i="0" dirty="0" smtClean="0">
                    <a:latin typeface="Cambria Math"/>
                    <a:sym typeface="Symbol" pitchFamily="18" charset="2"/>
                  </a:rPr>
                  <a:t>.001 𝑘𝑔)(−15 𝑚/𝑠)</a:t>
                </a:r>
                <a:endParaRPr lang="en-US" i="1" dirty="0" smtClean="0">
                  <a:latin typeface="Cambria Math"/>
                  <a:sym typeface="Symbol" pitchFamily="18" charset="2"/>
                </a:endParaRPr>
              </a:p>
              <a:p>
                <a:pPr eaLnBrk="1" hangingPunct="1"/>
                <a:r>
                  <a:rPr lang="en-US" i="0" dirty="0" smtClean="0">
                    <a:latin typeface="Cambria Math"/>
                    <a:sym typeface="Wingdings" pitchFamily="2" charset="2"/>
                  </a:rPr>
                  <a:t>𝐹(</a:t>
                </a:r>
                <a:r>
                  <a:rPr lang="en-US" b="0" i="0" dirty="0" smtClean="0">
                    <a:latin typeface="Cambria Math"/>
                    <a:sym typeface="Wingdings" pitchFamily="2" charset="2"/>
                  </a:rPr>
                  <a:t>0</a:t>
                </a:r>
                <a:r>
                  <a:rPr lang="en-US" i="0" dirty="0" smtClean="0">
                    <a:latin typeface="Cambria Math"/>
                    <a:sym typeface="Wingdings" pitchFamily="2" charset="2"/>
                  </a:rPr>
                  <a:t>.01</a:t>
                </a:r>
                <a:r>
                  <a:rPr lang="en-US" b="0" i="0" dirty="0" smtClean="0">
                    <a:latin typeface="Cambria Math"/>
                    <a:sym typeface="Wingdings" pitchFamily="2" charset="2"/>
                  </a:rPr>
                  <a:t> </a:t>
                </a:r>
                <a:r>
                  <a:rPr lang="en-US" i="0" dirty="0" smtClean="0">
                    <a:latin typeface="Cambria Math"/>
                    <a:sym typeface="Wingdings" pitchFamily="2" charset="2"/>
                  </a:rPr>
                  <a:t>𝑠)=0.015 𝑘𝑔 𝑚/𝑠</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𝐹=1.5 𝑁</a:t>
                </a:r>
                <a:endParaRPr lang="en-US" dirty="0" smtClean="0">
                  <a:sym typeface="Wingdings" pitchFamily="2" charset="2"/>
                </a:endParaRPr>
              </a:p>
              <a:p>
                <a:pPr eaLnBrk="1" hangingPunct="1"/>
                <a:r>
                  <a:rPr lang="en-US" i="0" dirty="0" smtClean="0">
                    <a:latin typeface="Cambria Math"/>
                    <a:sym typeface="Symbol" pitchFamily="18" charset="2"/>
                  </a:rPr>
                  <a:t>𝐹(</a:t>
                </a:r>
                <a:r>
                  <a:rPr lang="en-US" b="0" i="0" dirty="0" smtClean="0">
                    <a:latin typeface="Cambria Math"/>
                    <a:sym typeface="Symbol" pitchFamily="18" charset="2"/>
                  </a:rPr>
                  <a:t>0</a:t>
                </a:r>
                <a:r>
                  <a:rPr lang="en-US" i="0" dirty="0" smtClean="0">
                    <a:latin typeface="Cambria Math"/>
                    <a:sym typeface="Symbol" pitchFamily="18" charset="2"/>
                  </a:rPr>
                  <a:t>.01 𝑠)=(</a:t>
                </a:r>
                <a:r>
                  <a:rPr lang="en-US" b="0" i="0" dirty="0" smtClean="0">
                    <a:latin typeface="Cambria Math"/>
                    <a:sym typeface="Symbol" pitchFamily="18" charset="2"/>
                  </a:rPr>
                  <a:t>0</a:t>
                </a:r>
                <a:r>
                  <a:rPr lang="en-US" i="0" dirty="0" smtClean="0">
                    <a:latin typeface="Cambria Math"/>
                    <a:sym typeface="Symbol" pitchFamily="18" charset="2"/>
                  </a:rPr>
                  <a:t>.001 𝑘𝑔)(10 𝑚/𝑠)</a:t>
                </a:r>
                <a:r>
                  <a:rPr lang="en-US" b="0" i="0" dirty="0" smtClean="0">
                    <a:latin typeface="Cambria Math"/>
                    <a:sym typeface="Symbol" pitchFamily="18" charset="2"/>
                  </a:rPr>
                  <a:t>−(0</a:t>
                </a:r>
                <a:r>
                  <a:rPr lang="en-US" i="0" dirty="0" smtClean="0">
                    <a:latin typeface="Cambria Math"/>
                    <a:sym typeface="Symbol" pitchFamily="18" charset="2"/>
                  </a:rPr>
                  <a:t>.001 𝑘𝑔)(−15 𝑚/𝑠)</a:t>
                </a:r>
                <a:endParaRPr lang="en-US" i="1" dirty="0" smtClean="0">
                  <a:latin typeface="Cambria Math"/>
                  <a:sym typeface="Symbol" pitchFamily="18" charset="2"/>
                </a:endParaRPr>
              </a:p>
              <a:p>
                <a:pPr eaLnBrk="1" hangingPunct="1"/>
                <a:r>
                  <a:rPr lang="en-US" i="0" dirty="0" smtClean="0">
                    <a:latin typeface="Cambria Math"/>
                    <a:sym typeface="Wingdings" pitchFamily="2" charset="2"/>
                  </a:rPr>
                  <a:t>𝐹(</a:t>
                </a:r>
                <a:r>
                  <a:rPr lang="en-US" b="0" i="0" dirty="0" smtClean="0">
                    <a:latin typeface="Cambria Math"/>
                    <a:sym typeface="Wingdings" pitchFamily="2" charset="2"/>
                  </a:rPr>
                  <a:t>0</a:t>
                </a:r>
                <a:r>
                  <a:rPr lang="en-US" i="0" dirty="0" smtClean="0">
                    <a:latin typeface="Cambria Math"/>
                    <a:sym typeface="Wingdings" pitchFamily="2" charset="2"/>
                  </a:rPr>
                  <a:t>.01</a:t>
                </a:r>
                <a:r>
                  <a:rPr lang="en-US" b="0" i="0" dirty="0" smtClean="0">
                    <a:latin typeface="Cambria Math"/>
                    <a:sym typeface="Wingdings" pitchFamily="2" charset="2"/>
                  </a:rPr>
                  <a:t> </a:t>
                </a:r>
                <a:r>
                  <a:rPr lang="en-US" i="0" dirty="0" smtClean="0">
                    <a:latin typeface="Cambria Math"/>
                    <a:sym typeface="Wingdings" pitchFamily="2" charset="2"/>
                  </a:rPr>
                  <a:t>𝑠)=0.025 𝑘𝑔 𝑚/𝑠</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𝐹=2.5 𝑁</a:t>
                </a:r>
                <a:endParaRPr lang="en-US" dirty="0" smtClean="0">
                  <a:sym typeface="Symbol" pitchFamily="18" charset="2"/>
                </a:endParaRPr>
              </a:p>
              <a:p>
                <a:pPr eaLnBrk="1" hangingPunct="1"/>
                <a:r>
                  <a:rPr lang="en-US" dirty="0" smtClean="0">
                    <a:sym typeface="Symbol" pitchFamily="18" charset="2"/>
                  </a:rPr>
                  <a:t>Hailstones are usually more massive than raindrops so that the force is even greater.</a:t>
                </a:r>
              </a:p>
              <a:p>
                <a:pPr eaLnBrk="1" hangingPunct="1"/>
                <a:r>
                  <a:rPr lang="en-US" dirty="0" smtClean="0">
                    <a:sym typeface="Symbol" pitchFamily="18" charset="2"/>
                  </a:rPr>
                  <a:t>The rebounding adds force to the collision</a:t>
                </a:r>
              </a:p>
            </p:txBody>
          </p:sp>
        </mc:Fallback>
      </mc:AlternateContent>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8.2</a:t>
            </a:r>
          </a:p>
          <a:p>
            <a:r>
              <a:rPr lang="en-US" dirty="0"/>
              <a:t>OpenStax College Physics 2e 8.3</a:t>
            </a:r>
          </a:p>
        </p:txBody>
      </p:sp>
      <p:sp>
        <p:nvSpPr>
          <p:cNvPr id="4" name="Slide Number Placeholder 3"/>
          <p:cNvSpPr>
            <a:spLocks noGrp="1"/>
          </p:cNvSpPr>
          <p:nvPr>
            <p:ph type="sldNum" sz="quarter" idx="5"/>
          </p:nvPr>
        </p:nvSpPr>
        <p:spPr/>
        <p:txBody>
          <a:bodyPr/>
          <a:lstStyle/>
          <a:p>
            <a:fld id="{7087E104-8F33-4EEA-A33C-3F35CFF331C4}" type="slidenum">
              <a:rPr lang="en-US" smtClean="0"/>
              <a:t>13</a:t>
            </a:fld>
            <a:endParaRPr lang="en-US"/>
          </a:p>
        </p:txBody>
      </p:sp>
    </p:spTree>
    <p:extLst>
      <p:ext uri="{BB962C8B-B14F-4D97-AF65-F5344CB8AC3E}">
        <p14:creationId xmlns:p14="http://schemas.microsoft.com/office/powerpoint/2010/main" val="4184568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person has more mass than the bullet.</a:t>
            </a:r>
          </a:p>
          <a:p>
            <a:r>
              <a:rPr lang="en-US" b="0" dirty="0"/>
              <a:t>Since they are half the mass, they will move at twice the speed.</a:t>
            </a:r>
            <a:r>
              <a:rPr lang="en-US" b="0" baseline="0" dirty="0"/>
              <a:t> Mass and speed ratios are reciprocals.</a:t>
            </a:r>
            <a:endParaRPr lang="en-US" b="0" dirty="0"/>
          </a:p>
        </p:txBody>
      </p:sp>
      <p:sp>
        <p:nvSpPr>
          <p:cNvPr id="4" name="Slide Number Placeholder 3"/>
          <p:cNvSpPr>
            <a:spLocks noGrp="1"/>
          </p:cNvSpPr>
          <p:nvPr>
            <p:ph type="sldNum" sz="quarter" idx="10"/>
          </p:nvPr>
        </p:nvSpPr>
        <p:spPr/>
        <p:txBody>
          <a:bodyPr/>
          <a:lstStyle/>
          <a:p>
            <a:fld id="{7087E104-8F33-4EEA-A33C-3F35CFF331C4}" type="slidenum">
              <a:rPr lang="en-US" smtClean="0"/>
              <a:t>15</a:t>
            </a:fld>
            <a:endParaRPr lang="en-US"/>
          </a:p>
        </p:txBody>
      </p:sp>
    </p:spTree>
    <p:extLst>
      <p:ext uri="{BB962C8B-B14F-4D97-AF65-F5344CB8AC3E}">
        <p14:creationId xmlns:p14="http://schemas.microsoft.com/office/powerpoint/2010/main" val="3183254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5F87DE-EB0C-49B7-9A14-FB82D869758E}" type="slidenum">
              <a:rPr lang="en-US" smtClean="0"/>
              <a:pPr/>
              <a:t>16</a:t>
            </a:fld>
            <a:endParaRPr lang="en-US"/>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Usually only two objects for linear momentum because very rarely do more than two object hit at the same time.  It usually happens that two hit, and then one of those hits another.</a:t>
            </a:r>
          </a:p>
          <a:p>
            <a:pPr eaLnBrk="1" hangingPunct="1"/>
            <a:r>
              <a:rPr lang="en-US"/>
              <a:t>Internal forces </a:t>
            </a:r>
            <a:r>
              <a:rPr lang="en-US">
                <a:sym typeface="Wingdings" pitchFamily="2" charset="2"/>
              </a:rPr>
              <a:t> the objects pushing each other</a:t>
            </a:r>
          </a:p>
          <a:p>
            <a:pPr eaLnBrk="1" hangingPunct="1"/>
            <a:r>
              <a:rPr lang="en-US">
                <a:sym typeface="Wingdings" pitchFamily="2" charset="2"/>
              </a:rPr>
              <a:t>External forces  gravity pulling the objects down</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4E1A83-8C88-4E29-B2B0-C3B20E701641}" type="slidenum">
              <a:rPr lang="en-US" smtClean="0"/>
              <a:pPr/>
              <a:t>17</a:t>
            </a:fld>
            <a:endParaRPr lang="en-US"/>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F</a:t>
            </a:r>
            <a:r>
              <a:rPr lang="en-US" baseline="-25000"/>
              <a:t>12</a:t>
            </a:r>
            <a:r>
              <a:rPr lang="en-US"/>
              <a:t> and F</a:t>
            </a:r>
            <a:r>
              <a:rPr lang="en-US" baseline="-25000"/>
              <a:t>21</a:t>
            </a:r>
            <a:r>
              <a:rPr lang="en-US"/>
              <a:t> are action-reaction pair from Newton’s Third Law are equal and opposite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54AD75-2B58-494E-8689-4730491C7FB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CAFE67-3180-4625-9A03-7D03D8D01426}" type="slidenum">
              <a:rPr lang="en-US" smtClean="0"/>
              <a:pPr/>
              <a:t>19</a:t>
            </a:fld>
            <a:endParaRPr lang="en-US"/>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Isolated system = no external forces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81000" y="685800"/>
            <a:ext cx="6096000" cy="342900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B3F874-7E56-483C-B6B6-4B5EF841E80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81000" y="685800"/>
            <a:ext cx="6096000" cy="342900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5FA8D8-ED82-4B9F-9C24-F04EB6418EF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55E220-1025-4763-ACAB-58258ECA8100}"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20FFB9-07F7-4F9B-80D8-64D7AEB26276}" type="slidenum">
              <a:rPr lang="en-US" smtClean="0"/>
              <a:pPr/>
              <a:t>23</a:t>
            </a:fld>
            <a:endParaRPr lang="en-US"/>
          </a:p>
        </p:txBody>
      </p:sp>
      <p:sp>
        <p:nvSpPr>
          <p:cNvPr id="6451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451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0</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𝑓</m:t>
                          </m:r>
                        </m:sub>
                      </m:sSub>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02</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2</m:t>
                          </m:r>
                        </m:sub>
                      </m:sSub>
                    </m:oMath>
                  </m:oMathPara>
                </a14:m>
                <a:endParaRPr lang="en-US" baseline="-25000" dirty="0"/>
              </a:p>
              <a:p>
                <a:pPr eaLnBrk="1" hangingPunct="1"/>
                <a14:m>
                  <m:oMathPara xmlns:m="http://schemas.openxmlformats.org/officeDocument/2006/math">
                    <m:oMathParaPr>
                      <m:jc m:val="centerGroup"/>
                    </m:oMathParaPr>
                    <m:oMath xmlns:m="http://schemas.openxmlformats.org/officeDocument/2006/math">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.17 </m:t>
                          </m:r>
                          <m:r>
                            <a:rPr lang="en-US" i="1" dirty="0" smtClean="0">
                              <a:latin typeface="Cambria Math"/>
                            </a:rPr>
                            <m:t>𝑘𝑔</m:t>
                          </m:r>
                        </m:e>
                      </m:d>
                      <m:d>
                        <m:dPr>
                          <m:ctrlPr>
                            <a:rPr lang="en-US" i="1" dirty="0" smtClean="0">
                              <a:latin typeface="Cambria Math" panose="02040503050406030204" pitchFamily="18" charset="0"/>
                            </a:rPr>
                          </m:ctrlPr>
                        </m:dPr>
                        <m:e>
                          <m:r>
                            <a:rPr lang="en-US" b="0" i="1" dirty="0" smtClean="0">
                              <a:latin typeface="Cambria Math"/>
                            </a:rPr>
                            <m:t>5 </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r>
                        <a:rPr lang="en-US" b="0"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.17 </m:t>
                          </m:r>
                          <m:r>
                            <a:rPr lang="en-US" i="1" dirty="0" smtClean="0">
                              <a:latin typeface="Cambria Math"/>
                            </a:rPr>
                            <m:t>𝑘𝑔</m:t>
                          </m:r>
                        </m:e>
                      </m:d>
                      <m:r>
                        <a:rPr lang="en-US" i="1" dirty="0" smtClean="0">
                          <a:latin typeface="Cambria Math"/>
                        </a:rPr>
                        <m:t>𝑣</m:t>
                      </m:r>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.5 </m:t>
                          </m:r>
                          <m:r>
                            <a:rPr lang="en-US" i="1" dirty="0" smtClean="0">
                              <a:latin typeface="Cambria Math"/>
                            </a:rPr>
                            <m:t>𝑘𝑔</m:t>
                          </m:r>
                        </m:e>
                      </m:d>
                      <m:r>
                        <a:rPr lang="en-US" i="1" dirty="0" smtClean="0">
                          <a:latin typeface="Cambria Math"/>
                        </a:rPr>
                        <m:t>𝑣</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0.85 </m:t>
                      </m:r>
                      <m:r>
                        <a:rPr lang="en-US" b="0" i="1" dirty="0" smtClean="0">
                          <a:latin typeface="Cambria Math"/>
                        </a:rPr>
                        <m:t>𝑘𝑔</m:t>
                      </m:r>
                      <m:f>
                        <m:fPr>
                          <m:ctrlPr>
                            <a:rPr lang="en-US" b="0" i="1" dirty="0" smtClean="0">
                              <a:latin typeface="Cambria Math" panose="02040503050406030204" pitchFamily="18" charset="0"/>
                            </a:rPr>
                          </m:ctrlPr>
                        </m:fPr>
                        <m:num>
                          <m:r>
                            <a:rPr lang="en-US" b="0" i="1" dirty="0" smtClean="0">
                              <a:latin typeface="Cambria Math"/>
                            </a:rPr>
                            <m:t>𝑚</m:t>
                          </m:r>
                        </m:num>
                        <m:den>
                          <m:r>
                            <a:rPr lang="en-US" b="0" i="1" dirty="0" smtClean="0">
                              <a:latin typeface="Cambria Math"/>
                            </a:rPr>
                            <m:t>𝑠</m:t>
                          </m:r>
                        </m:den>
                      </m:f>
                      <m:r>
                        <a:rPr lang="en-US" b="0"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.67 </m:t>
                          </m:r>
                          <m:r>
                            <a:rPr lang="en-US" i="1" dirty="0" smtClean="0">
                              <a:latin typeface="Cambria Math"/>
                            </a:rPr>
                            <m:t>𝑘𝑔</m:t>
                          </m:r>
                        </m:e>
                      </m:d>
                      <m:r>
                        <a:rPr lang="en-US" i="1" dirty="0" smtClean="0">
                          <a:latin typeface="Cambria Math"/>
                        </a:rPr>
                        <m:t>𝑣</m:t>
                      </m:r>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𝑣</m:t>
                      </m:r>
                      <m:r>
                        <a:rPr lang="en-US" i="1" dirty="0" smtClean="0">
                          <a:latin typeface="Cambria Math"/>
                        </a:rPr>
                        <m:t>=1.27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p:txBody>
          </p:sp>
        </mc:Choice>
        <mc:Fallback xmlns="">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𝑝</a:t>
                </a:r>
                <a:r>
                  <a:rPr lang="en-US" b="0" i="0" dirty="0" smtClean="0">
                    <a:latin typeface="Cambria Math"/>
                  </a:rPr>
                  <a:t>_0</a:t>
                </a:r>
                <a:r>
                  <a:rPr lang="en-US" i="0" dirty="0" smtClean="0">
                    <a:latin typeface="Cambria Math"/>
                  </a:rPr>
                  <a:t>=𝑝</a:t>
                </a:r>
                <a:r>
                  <a:rPr lang="en-US" b="0" i="0" dirty="0" smtClean="0">
                    <a:latin typeface="Cambria Math"/>
                  </a:rPr>
                  <a:t>_𝑓</a:t>
                </a:r>
                <a:endParaRPr lang="en-US" i="1" dirty="0" smtClean="0">
                  <a:latin typeface="Cambria Math"/>
                </a:endParaRPr>
              </a:p>
              <a:p>
                <a:pPr eaLnBrk="1" hangingPunct="1"/>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_01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_02</a:t>
                </a:r>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_𝑓1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_𝑓2</a:t>
                </a:r>
                <a:endParaRPr lang="en-US" baseline="-25000" dirty="0" smtClean="0"/>
              </a:p>
              <a:p>
                <a:pPr eaLnBrk="1" hangingPunct="1"/>
                <a:r>
                  <a:rPr lang="en-US" i="0" dirty="0" smtClean="0">
                    <a:latin typeface="Cambria Math"/>
                  </a:rPr>
                  <a:t>(</a:t>
                </a:r>
                <a:r>
                  <a:rPr lang="en-US" b="0" i="0" dirty="0" smtClean="0">
                    <a:latin typeface="Cambria Math"/>
                  </a:rPr>
                  <a:t>0</a:t>
                </a:r>
                <a:r>
                  <a:rPr lang="en-US" i="0" dirty="0" smtClean="0">
                    <a:latin typeface="Cambria Math"/>
                  </a:rPr>
                  <a:t>.17 𝑘𝑔)(</a:t>
                </a:r>
                <a:r>
                  <a:rPr lang="en-US" b="0" i="0" dirty="0" smtClean="0">
                    <a:latin typeface="Cambria Math"/>
                  </a:rPr>
                  <a:t>5 </a:t>
                </a:r>
                <a:r>
                  <a:rPr lang="en-US" i="0" dirty="0" smtClean="0">
                    <a:latin typeface="Cambria Math"/>
                  </a:rPr>
                  <a:t>𝑚/𝑠)+(</a:t>
                </a:r>
                <a:r>
                  <a:rPr lang="en-US" b="0" i="0" dirty="0" smtClean="0">
                    <a:latin typeface="Cambria Math"/>
                  </a:rPr>
                  <a:t>0</a:t>
                </a:r>
                <a:r>
                  <a:rPr lang="en-US" i="0" dirty="0" smtClean="0">
                    <a:latin typeface="Cambria Math"/>
                  </a:rPr>
                  <a:t>.5 𝑘𝑔)(0 𝑚/𝑠)</a:t>
                </a:r>
                <a:r>
                  <a:rPr lang="en-US" b="0" i="0" dirty="0" smtClean="0">
                    <a:latin typeface="Cambria Math"/>
                  </a:rPr>
                  <a:t>=</a:t>
                </a:r>
                <a:r>
                  <a:rPr lang="en-US" i="0" dirty="0" smtClean="0">
                    <a:latin typeface="Cambria Math"/>
                  </a:rPr>
                  <a:t>(</a:t>
                </a:r>
                <a:r>
                  <a:rPr lang="en-US" b="0" i="0" dirty="0" smtClean="0">
                    <a:latin typeface="Cambria Math"/>
                  </a:rPr>
                  <a:t>0</a:t>
                </a:r>
                <a:r>
                  <a:rPr lang="en-US" i="0" dirty="0" smtClean="0">
                    <a:latin typeface="Cambria Math"/>
                  </a:rPr>
                  <a:t>.17 𝑘𝑔)𝑣+(</a:t>
                </a:r>
                <a:r>
                  <a:rPr lang="en-US" b="0" i="0" dirty="0" smtClean="0">
                    <a:latin typeface="Cambria Math"/>
                  </a:rPr>
                  <a:t>0</a:t>
                </a:r>
                <a:r>
                  <a:rPr lang="en-US" i="0" dirty="0" smtClean="0">
                    <a:latin typeface="Cambria Math"/>
                  </a:rPr>
                  <a:t>.5 𝑘𝑔)𝑣</a:t>
                </a:r>
                <a:endParaRPr lang="en-US" dirty="0" smtClean="0"/>
              </a:p>
              <a:p>
                <a:pPr eaLnBrk="1" hangingPunct="1"/>
                <a:r>
                  <a:rPr lang="en-US" b="0" i="0" dirty="0" smtClean="0">
                    <a:latin typeface="Cambria Math"/>
                  </a:rPr>
                  <a:t>0.85 𝑘𝑔 𝑚/𝑠=(0</a:t>
                </a:r>
                <a:r>
                  <a:rPr lang="en-US" i="0" dirty="0" smtClean="0">
                    <a:latin typeface="Cambria Math"/>
                  </a:rPr>
                  <a:t>.67 𝑘𝑔)𝑣</a:t>
                </a:r>
                <a:endParaRPr lang="en-US" i="1" dirty="0" smtClean="0">
                  <a:latin typeface="Cambria Math"/>
                </a:endParaRPr>
              </a:p>
              <a:p>
                <a:pPr eaLnBrk="1" hangingPunct="1"/>
                <a:r>
                  <a:rPr lang="en-US" b="0" i="0" dirty="0" smtClean="0">
                    <a:latin typeface="Cambria Math"/>
                  </a:rPr>
                  <a:t>𝑣</a:t>
                </a:r>
                <a:r>
                  <a:rPr lang="en-US" i="0" dirty="0" smtClean="0">
                    <a:latin typeface="Cambria Math"/>
                  </a:rPr>
                  <a:t>=1.27 𝑚/𝑠</a:t>
                </a:r>
                <a:endParaRPr lang="en-US" dirty="0" smtClean="0"/>
              </a:p>
            </p:txBody>
          </p:sp>
        </mc:Fallback>
      </mc:AlternateContent>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A84A18-C3EE-4396-98D3-94B434FC8C20}" type="slidenum">
              <a:rPr lang="en-US" smtClean="0"/>
              <a:pPr/>
              <a:t>24</a:t>
            </a:fld>
            <a:endParaRPr lang="en-US"/>
          </a:p>
        </p:txBody>
      </p:sp>
      <p:sp>
        <p:nvSpPr>
          <p:cNvPr id="6553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554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0</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𝑝</m:t>
                          </m:r>
                        </m:e>
                        <m:sub>
                          <m:r>
                            <a:rPr lang="en-US" b="0" i="1" dirty="0" smtClean="0">
                              <a:latin typeface="Cambria Math"/>
                            </a:rPr>
                            <m:t>𝑓</m:t>
                          </m:r>
                        </m:sub>
                      </m:sSub>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02</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1</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1</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r>
                            <a:rPr lang="en-US" b="0" i="1" dirty="0" smtClean="0">
                              <a:latin typeface="Cambria Math"/>
                            </a:rPr>
                            <m:t>2</m:t>
                          </m:r>
                        </m:sub>
                      </m:sSub>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d>
                        <m:dPr>
                          <m:ctrlPr>
                            <a:rPr lang="en-US" i="1" dirty="0" smtClean="0">
                              <a:latin typeface="Cambria Math" panose="02040503050406030204" pitchFamily="18" charset="0"/>
                            </a:rPr>
                          </m:ctrlPr>
                        </m:dPr>
                        <m:e>
                          <m:r>
                            <a:rPr lang="en-US" i="1" dirty="0" smtClean="0">
                              <a:latin typeface="Cambria Math"/>
                            </a:rPr>
                            <m:t>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e>
                      </m:d>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e>
                      </m:d>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5 </m:t>
                          </m:r>
                          <m:r>
                            <a:rPr lang="en-US" i="1" dirty="0" smtClean="0">
                              <a:latin typeface="Cambria Math"/>
                            </a:rPr>
                            <m:t>𝑘𝑔</m:t>
                          </m:r>
                        </m:e>
                      </m:d>
                      <m:r>
                        <a:rPr lang="en-US" i="1" dirty="0" smtClean="0">
                          <a:latin typeface="Cambria Math"/>
                        </a:rPr>
                        <m:t>𝑣</m:t>
                      </m:r>
                      <m:r>
                        <a:rPr lang="en-US" i="1" dirty="0" smtClean="0">
                          <a:latin typeface="Cambria Math"/>
                        </a:rPr>
                        <m:t>+(0.15</m:t>
                      </m:r>
                      <m:r>
                        <a:rPr lang="en-US" i="1" dirty="0" smtClean="0">
                          <a:latin typeface="Cambria Math"/>
                        </a:rPr>
                        <m:t>𝑘𝑔</m:t>
                      </m:r>
                      <m:r>
                        <a:rPr lang="en-US" i="1" dirty="0" smtClean="0">
                          <a:latin typeface="Cambria Math"/>
                        </a:rPr>
                        <m:t>)(35 </m:t>
                      </m:r>
                      <m:r>
                        <a:rPr lang="en-US" i="1" dirty="0" smtClean="0">
                          <a:latin typeface="Cambria Math"/>
                        </a:rPr>
                        <m:t>𝑚</m:t>
                      </m:r>
                      <m:r>
                        <a:rPr lang="en-US" i="1" dirty="0" smtClean="0">
                          <a:latin typeface="Cambria Math"/>
                        </a:rPr>
                        <m:t>/</m:t>
                      </m:r>
                      <m:r>
                        <a:rPr lang="en-US" i="1" dirty="0" smtClean="0">
                          <a:latin typeface="Cambria Math"/>
                        </a:rPr>
                        <m:t>𝑠</m:t>
                      </m:r>
                      <m:r>
                        <a:rPr lang="en-US" i="1" dirty="0" smtClean="0">
                          <a:latin typeface="Cambria Math"/>
                        </a:rPr>
                        <m:t>)</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0=</m:t>
                      </m:r>
                      <m:d>
                        <m:dPr>
                          <m:ctrlPr>
                            <a:rPr lang="en-US" i="1" dirty="0" smtClean="0">
                              <a:latin typeface="Cambria Math" panose="02040503050406030204" pitchFamily="18" charset="0"/>
                            </a:rPr>
                          </m:ctrlPr>
                        </m:dPr>
                        <m:e>
                          <m:r>
                            <a:rPr lang="en-US" i="1" dirty="0" smtClean="0">
                              <a:latin typeface="Cambria Math"/>
                            </a:rPr>
                            <m:t>5 </m:t>
                          </m:r>
                          <m:r>
                            <a:rPr lang="en-US" i="1" dirty="0" smtClean="0">
                              <a:latin typeface="Cambria Math"/>
                            </a:rPr>
                            <m:t>𝑘𝑔</m:t>
                          </m:r>
                        </m:e>
                      </m:d>
                      <m:r>
                        <a:rPr lang="en-US" i="1" dirty="0" smtClean="0">
                          <a:latin typeface="Cambria Math"/>
                        </a:rPr>
                        <m:t>𝑣</m:t>
                      </m:r>
                      <m:r>
                        <a:rPr lang="en-US" i="1" dirty="0" smtClean="0">
                          <a:latin typeface="Cambria Math"/>
                        </a:rPr>
                        <m:t>+5.25 </m:t>
                      </m:r>
                      <m:r>
                        <a:rPr lang="en-US" i="1" dirty="0" smtClean="0">
                          <a:latin typeface="Cambria Math"/>
                        </a:rPr>
                        <m:t>𝑘𝑔</m:t>
                      </m:r>
                      <m:r>
                        <a:rPr lang="en-US" i="1" dirty="0" smtClean="0">
                          <a:latin typeface="Cambria Math"/>
                        </a:rPr>
                        <m:t>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m:t>
                      </m:r>
                      <m:r>
                        <a:rPr lang="en-US" i="1" dirty="0" smtClean="0">
                          <a:latin typeface="Cambria Math"/>
                        </a:rPr>
                        <m:t>(5 </m:t>
                      </m:r>
                      <m:r>
                        <a:rPr lang="en-US" i="1" dirty="0" smtClean="0">
                          <a:latin typeface="Cambria Math"/>
                        </a:rPr>
                        <m:t>𝑘𝑔</m:t>
                      </m:r>
                      <m:r>
                        <a:rPr lang="en-US" i="1" dirty="0" smtClean="0">
                          <a:latin typeface="Cambria Math"/>
                        </a:rPr>
                        <m:t>)</m:t>
                      </m:r>
                      <m:r>
                        <a:rPr lang="en-US" i="1" dirty="0" smtClean="0">
                          <a:latin typeface="Cambria Math"/>
                        </a:rPr>
                        <m:t>𝑣</m:t>
                      </m:r>
                      <m:r>
                        <a:rPr lang="en-US" i="1" dirty="0" smtClean="0">
                          <a:latin typeface="Cambria Math"/>
                        </a:rPr>
                        <m:t>=5.25 </m:t>
                      </m:r>
                      <m:r>
                        <a:rPr lang="en-US" i="1" dirty="0" smtClean="0">
                          <a:latin typeface="Cambria Math"/>
                        </a:rPr>
                        <m:t>𝑘𝑔</m:t>
                      </m:r>
                      <m:r>
                        <a:rPr lang="en-US" i="1" dirty="0" smtClean="0">
                          <a:latin typeface="Cambria Math"/>
                        </a:rPr>
                        <m:t>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𝑣</m:t>
                      </m:r>
                      <m:r>
                        <a:rPr lang="en-US" i="1" dirty="0" smtClean="0">
                          <a:latin typeface="Cambria Math"/>
                        </a:rPr>
                        <m:t>=</m:t>
                      </m:r>
                      <m:r>
                        <a:rPr lang="en-US" b="0" i="1" dirty="0" smtClean="0">
                          <a:latin typeface="Cambria Math" panose="02040503050406030204" pitchFamily="18" charset="0"/>
                        </a:rPr>
                        <m:t>−</m:t>
                      </m:r>
                      <m:r>
                        <a:rPr lang="en-US" i="1" dirty="0" smtClean="0">
                          <a:latin typeface="Cambria Math"/>
                        </a:rPr>
                        <m:t>1.05 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p:txBody>
          </p:sp>
        </mc:Choice>
        <mc:Fallback xmlns="">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𝑝</a:t>
                </a:r>
                <a:r>
                  <a:rPr lang="en-US" b="0" i="0" dirty="0" smtClean="0">
                    <a:latin typeface="Cambria Math"/>
                  </a:rPr>
                  <a:t>_0</a:t>
                </a:r>
                <a:r>
                  <a:rPr lang="en-US" i="0" dirty="0" smtClean="0">
                    <a:latin typeface="Cambria Math"/>
                  </a:rPr>
                  <a:t>=𝑝</a:t>
                </a:r>
                <a:r>
                  <a:rPr lang="en-US" b="0" i="0" dirty="0" smtClean="0">
                    <a:latin typeface="Cambria Math"/>
                  </a:rPr>
                  <a:t>_𝑓</a:t>
                </a:r>
                <a:endParaRPr lang="en-US" i="1" dirty="0" smtClean="0">
                  <a:latin typeface="Cambria Math"/>
                </a:endParaRPr>
              </a:p>
              <a:p>
                <a:pPr eaLnBrk="1" hangingPunct="1"/>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_01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_02</a:t>
                </a:r>
                <a:r>
                  <a:rPr lang="en-US" i="0" dirty="0" smtClean="0">
                    <a:latin typeface="Cambria Math"/>
                  </a:rPr>
                  <a:t>=𝑚</a:t>
                </a:r>
                <a:r>
                  <a:rPr lang="en-US" b="0" i="0" dirty="0" smtClean="0">
                    <a:latin typeface="Cambria Math"/>
                  </a:rPr>
                  <a:t>_1 </a:t>
                </a:r>
                <a:r>
                  <a:rPr lang="en-US" i="0" dirty="0" smtClean="0">
                    <a:latin typeface="Cambria Math"/>
                  </a:rPr>
                  <a:t>𝑣</a:t>
                </a:r>
                <a:r>
                  <a:rPr lang="en-US" b="0" i="0" dirty="0" smtClean="0">
                    <a:latin typeface="Cambria Math"/>
                  </a:rPr>
                  <a:t>_𝑓1</a:t>
                </a:r>
                <a:r>
                  <a:rPr lang="en-US" i="0" dirty="0" smtClean="0">
                    <a:latin typeface="Cambria Math"/>
                  </a:rPr>
                  <a:t>+𝑚</a:t>
                </a:r>
                <a:r>
                  <a:rPr lang="en-US" b="0" i="0" dirty="0" smtClean="0">
                    <a:latin typeface="Cambria Math"/>
                  </a:rPr>
                  <a:t>_2 </a:t>
                </a:r>
                <a:r>
                  <a:rPr lang="en-US" i="0" dirty="0" smtClean="0">
                    <a:latin typeface="Cambria Math"/>
                  </a:rPr>
                  <a:t>𝑣</a:t>
                </a:r>
                <a:r>
                  <a:rPr lang="en-US" b="0" i="0" dirty="0" smtClean="0">
                    <a:latin typeface="Cambria Math"/>
                  </a:rPr>
                  <a:t>_𝑓2</a:t>
                </a:r>
                <a:endParaRPr lang="en-US" b="0" i="1" dirty="0" smtClean="0">
                  <a:latin typeface="Cambria Math"/>
                </a:endParaRPr>
              </a:p>
              <a:p>
                <a:pPr eaLnBrk="1" hangingPunct="1"/>
                <a:r>
                  <a:rPr lang="en-US" i="0" dirty="0" smtClean="0">
                    <a:latin typeface="Cambria Math"/>
                  </a:rPr>
                  <a:t>(5 𝑘𝑔)(0)+(</a:t>
                </a:r>
                <a:r>
                  <a:rPr lang="en-US" b="0" i="0" dirty="0" smtClean="0">
                    <a:latin typeface="Cambria Math"/>
                  </a:rPr>
                  <a:t>0</a:t>
                </a:r>
                <a:r>
                  <a:rPr lang="en-US" i="0" dirty="0" smtClean="0">
                    <a:latin typeface="Cambria Math"/>
                  </a:rPr>
                  <a:t>.15 𝑘𝑔)(0)</a:t>
                </a:r>
                <a:r>
                  <a:rPr lang="en-US" b="0" i="0" dirty="0" smtClean="0">
                    <a:latin typeface="Cambria Math"/>
                  </a:rPr>
                  <a:t>=</a:t>
                </a:r>
                <a:r>
                  <a:rPr lang="en-US" i="0" dirty="0" smtClean="0">
                    <a:latin typeface="Cambria Math"/>
                  </a:rPr>
                  <a:t>(5 𝑘𝑔)𝑣+(</a:t>
                </a:r>
                <a:r>
                  <a:rPr lang="en-US" b="0" i="0" dirty="0" smtClean="0">
                    <a:latin typeface="Cambria Math"/>
                  </a:rPr>
                  <a:t>0</a:t>
                </a:r>
                <a:r>
                  <a:rPr lang="en-US" i="0" dirty="0" smtClean="0">
                    <a:latin typeface="Cambria Math"/>
                  </a:rPr>
                  <a:t>.15𝑘𝑔)(35 𝑚/𝑠)</a:t>
                </a:r>
                <a:endParaRPr lang="en-US" dirty="0" smtClean="0"/>
              </a:p>
              <a:p>
                <a:pPr eaLnBrk="1" hangingPunct="1"/>
                <a:r>
                  <a:rPr lang="en-US" b="0" i="0" dirty="0" smtClean="0">
                    <a:latin typeface="Cambria Math"/>
                  </a:rPr>
                  <a:t>0=</a:t>
                </a:r>
                <a:r>
                  <a:rPr lang="en-US" i="0" dirty="0" smtClean="0">
                    <a:latin typeface="Cambria Math"/>
                  </a:rPr>
                  <a:t>(5 𝑘𝑔)𝑣+5.25 𝑘𝑔 𝑚/𝑠</a:t>
                </a:r>
                <a:endParaRPr lang="en-US" dirty="0" smtClean="0"/>
              </a:p>
              <a:p>
                <a:pPr eaLnBrk="1" hangingPunct="1"/>
                <a:r>
                  <a:rPr lang="en-US" b="0" i="0" dirty="0" smtClean="0">
                    <a:latin typeface="Cambria Math"/>
                  </a:rPr>
                  <a:t>−</a:t>
                </a:r>
                <a:r>
                  <a:rPr lang="en-US" i="0" dirty="0" smtClean="0">
                    <a:latin typeface="Cambria Math"/>
                  </a:rPr>
                  <a:t>(5 𝑘𝑔)𝑣=−5.25 𝑘𝑔 𝑚/𝑠</a:t>
                </a:r>
                <a:endParaRPr lang="en-US" dirty="0" smtClean="0"/>
              </a:p>
              <a:p>
                <a:pPr eaLnBrk="1" hangingPunct="1"/>
                <a:r>
                  <a:rPr lang="en-US" b="0" i="0" dirty="0" smtClean="0">
                    <a:latin typeface="Cambria Math"/>
                  </a:rPr>
                  <a:t>𝑣</a:t>
                </a:r>
                <a:r>
                  <a:rPr lang="en-US" i="0" dirty="0" smtClean="0">
                    <a:latin typeface="Cambria Math"/>
                  </a:rPr>
                  <a:t>=1.05 𝑚/𝑠</a:t>
                </a:r>
                <a:endParaRPr lang="en-US" dirty="0" smtClean="0"/>
              </a:p>
            </p:txBody>
          </p:sp>
        </mc:Fallback>
      </mc:AlternateContent>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8.3</a:t>
            </a:r>
          </a:p>
          <a:p>
            <a:r>
              <a:rPr lang="en-US" dirty="0"/>
              <a:t>OpenStax College Physics 2e 8.4-8.5</a:t>
            </a:r>
          </a:p>
        </p:txBody>
      </p:sp>
      <p:sp>
        <p:nvSpPr>
          <p:cNvPr id="4" name="Slide Number Placeholder 3"/>
          <p:cNvSpPr>
            <a:spLocks noGrp="1"/>
          </p:cNvSpPr>
          <p:nvPr>
            <p:ph type="sldNum" sz="quarter" idx="5"/>
          </p:nvPr>
        </p:nvSpPr>
        <p:spPr/>
        <p:txBody>
          <a:bodyPr/>
          <a:lstStyle/>
          <a:p>
            <a:fld id="{7087E104-8F33-4EEA-A33C-3F35CFF331C4}" type="slidenum">
              <a:rPr lang="en-US" smtClean="0"/>
              <a:t>25</a:t>
            </a:fld>
            <a:endParaRPr lang="en-US"/>
          </a:p>
        </p:txBody>
      </p:sp>
    </p:spTree>
    <p:extLst>
      <p:ext uri="{BB962C8B-B14F-4D97-AF65-F5344CB8AC3E}">
        <p14:creationId xmlns:p14="http://schemas.microsoft.com/office/powerpoint/2010/main" val="610788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4. </a:t>
                </a:r>
                <a:r>
                  <a:rPr lang="en-US" sz="1200" b="0" kern="1200" dirty="0">
                    <a:solidFill>
                      <a:schemeClr val="tx1"/>
                    </a:solidFill>
                    <a:effectLst/>
                    <a:latin typeface="+mn-lt"/>
                    <a:ea typeface="+mn-ea"/>
                    <a:cs typeface="+mn-cs"/>
                  </a:rPr>
                  <a:t>One flies out</a:t>
                </a:r>
              </a:p>
              <a:p>
                <a:r>
                  <a:rPr lang="en-US" sz="1200" b="0" dirty="0"/>
                  <a:t>5. Two fly out</a:t>
                </a:r>
              </a:p>
              <a:p>
                <a:r>
                  <a:rPr lang="en-US" sz="1200" b="0" dirty="0"/>
                  <a:t>6. Three fly out</a:t>
                </a:r>
              </a:p>
              <a:p>
                <a:r>
                  <a:rPr lang="en-US" sz="1200" b="0" dirty="0"/>
                  <a:t>7. Four fly out</a:t>
                </a:r>
              </a:p>
              <a:p>
                <a:r>
                  <a:rPr lang="en-US" sz="1200" b="0" dirty="0"/>
                  <a:t>8. Can’t</a:t>
                </a:r>
              </a:p>
              <a:p>
                <a:r>
                  <a:rPr lang="en-US" sz="1200" b="0" dirty="0"/>
                  <a:t>9. </a:t>
                </a:r>
                <a:r>
                  <a:rPr lang="en-US" sz="1200" b="0" i="1" dirty="0"/>
                  <a:t>v</a:t>
                </a:r>
                <a:endParaRPr lang="en-US"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10. </a:t>
                </a:r>
                <a:r>
                  <a:rPr lang="en-US" sz="1200" b="0" i="1" kern="1200" dirty="0">
                    <a:solidFill>
                      <a:schemeClr val="tx1"/>
                    </a:solidFill>
                    <a:effectLst/>
                    <a:latin typeface="+mn-lt"/>
                    <a:ea typeface="+mn-ea"/>
                    <a:cs typeface="+mn-cs"/>
                  </a:rPr>
                  <a:t>mv</a:t>
                </a:r>
                <a:r>
                  <a:rPr lang="en-US" sz="1200" b="0" kern="1200" dirty="0">
                    <a:solidFill>
                      <a:schemeClr val="tx1"/>
                    </a:solidFill>
                    <a:effectLst/>
                    <a:latin typeface="+mn-lt"/>
                    <a:ea typeface="+mn-ea"/>
                    <a:cs typeface="+mn-cs"/>
                  </a:rPr>
                  <a:t> is the same before and after</a:t>
                </a:r>
              </a:p>
              <a:p>
                <a:r>
                  <a:rPr lang="en-US" sz="1200" b="0" dirty="0"/>
                  <a:t>11. </a:t>
                </a:r>
                <a:r>
                  <a:rPr lang="en-US" sz="1200" b="0" i="1" kern="1200" dirty="0">
                    <a:solidFill>
                      <a:schemeClr val="tx1"/>
                    </a:solidFill>
                    <a:effectLst/>
                    <a:latin typeface="+mn-lt"/>
                    <a:ea typeface="+mn-ea"/>
                    <a:cs typeface="+mn-cs"/>
                  </a:rPr>
                  <a:t>mv</a:t>
                </a:r>
                <a:r>
                  <a:rPr lang="en-US" sz="1200" b="0" kern="1200" dirty="0">
                    <a:solidFill>
                      <a:schemeClr val="tx1"/>
                    </a:solidFill>
                    <a:effectLst/>
                    <a:latin typeface="+mn-lt"/>
                    <a:ea typeface="+mn-ea"/>
                    <a:cs typeface="+mn-cs"/>
                  </a:rPr>
                  <a:t> is the same before and after, but </a:t>
                </a:r>
                <a14:m>
                  <m:oMath xmlns:m="http://schemas.openxmlformats.org/officeDocument/2006/math">
                    <m:r>
                      <a:rPr lang="en-US" sz="1200" b="0" i="1" kern="1200">
                        <a:solidFill>
                          <a:schemeClr val="tx1"/>
                        </a:solidFill>
                        <a:effectLst/>
                        <a:latin typeface="Cambria Math" panose="02040503050406030204" pitchFamily="18" charset="0"/>
                        <a:ea typeface="+mn-ea"/>
                        <a:cs typeface="+mn-cs"/>
                      </a:rPr>
                      <m:t>𝐾𝐸</m:t>
                    </m:r>
                    <m:r>
                      <a:rPr lang="en-US" sz="1200" b="0" i="1" kern="1200">
                        <a:solidFill>
                          <a:schemeClr val="tx1"/>
                        </a:solidFill>
                        <a:effectLst/>
                        <a:latin typeface="Cambria Math" panose="02040503050406030204" pitchFamily="18" charset="0"/>
                        <a:ea typeface="+mn-ea"/>
                        <a:cs typeface="+mn-cs"/>
                      </a:rPr>
                      <m:t>=</m:t>
                    </m:r>
                    <m:f>
                      <m:fPr>
                        <m:ctrlPr>
                          <a:rPr lang="en-US" sz="1200" b="0" i="1" kern="1200">
                            <a:solidFill>
                              <a:schemeClr val="tx1"/>
                            </a:solidFill>
                            <a:effectLst/>
                            <a:latin typeface="Cambria Math" panose="02040503050406030204" pitchFamily="18" charset="0"/>
                            <a:ea typeface="+mn-ea"/>
                            <a:cs typeface="+mn-cs"/>
                          </a:rPr>
                        </m:ctrlPr>
                      </m:fPr>
                      <m:num>
                        <m:r>
                          <a:rPr lang="en-US" sz="1200" b="0" i="1" kern="1200">
                            <a:solidFill>
                              <a:schemeClr val="tx1"/>
                            </a:solidFill>
                            <a:effectLst/>
                            <a:latin typeface="Cambria Math" panose="02040503050406030204" pitchFamily="18" charset="0"/>
                            <a:ea typeface="+mn-ea"/>
                            <a:cs typeface="+mn-cs"/>
                          </a:rPr>
                          <m:t>1</m:t>
                        </m:r>
                      </m:num>
                      <m:den>
                        <m:r>
                          <a:rPr lang="en-US" sz="1200" b="0" i="1" kern="1200">
                            <a:solidFill>
                              <a:schemeClr val="tx1"/>
                            </a:solidFill>
                            <a:effectLst/>
                            <a:latin typeface="Cambria Math" panose="02040503050406030204" pitchFamily="18" charset="0"/>
                            <a:ea typeface="+mn-ea"/>
                            <a:cs typeface="+mn-cs"/>
                          </a:rPr>
                          <m:t>2</m:t>
                        </m:r>
                      </m:den>
                    </m:f>
                    <m:r>
                      <a:rPr lang="en-US" sz="1200" b="0" i="1" kern="1200">
                        <a:solidFill>
                          <a:schemeClr val="tx1"/>
                        </a:solidFill>
                        <a:effectLst/>
                        <a:latin typeface="Cambria Math" panose="02040503050406030204" pitchFamily="18" charset="0"/>
                        <a:ea typeface="+mn-ea"/>
                        <a:cs typeface="+mn-cs"/>
                      </a:rPr>
                      <m:t>𝑚</m:t>
                    </m:r>
                    <m:sSup>
                      <m:sSupPr>
                        <m:ctrlPr>
                          <a:rPr lang="en-US" sz="1200" b="0" i="1" kern="1200">
                            <a:solidFill>
                              <a:schemeClr val="tx1"/>
                            </a:solidFill>
                            <a:effectLst/>
                            <a:latin typeface="Cambria Math" panose="02040503050406030204" pitchFamily="18" charset="0"/>
                            <a:ea typeface="+mn-ea"/>
                            <a:cs typeface="+mn-cs"/>
                          </a:rPr>
                        </m:ctrlPr>
                      </m:sSupPr>
                      <m:e>
                        <m:r>
                          <a:rPr lang="en-US" sz="1200" b="0" i="1" kern="1200">
                            <a:solidFill>
                              <a:schemeClr val="tx1"/>
                            </a:solidFill>
                            <a:effectLst/>
                            <a:latin typeface="Cambria Math" panose="02040503050406030204" pitchFamily="18" charset="0"/>
                            <a:ea typeface="+mn-ea"/>
                            <a:cs typeface="+mn-cs"/>
                          </a:rPr>
                          <m:t>𝑣</m:t>
                        </m:r>
                      </m:e>
                      <m:sup>
                        <m:r>
                          <a:rPr lang="en-US" sz="1200" b="0" i="1" kern="1200">
                            <a:solidFill>
                              <a:schemeClr val="tx1"/>
                            </a:solidFill>
                            <a:effectLst/>
                            <a:latin typeface="Cambria Math" panose="02040503050406030204" pitchFamily="18" charset="0"/>
                            <a:ea typeface="+mn-ea"/>
                            <a:cs typeface="+mn-cs"/>
                          </a:rPr>
                          <m:t>2</m:t>
                        </m:r>
                      </m:sup>
                    </m:sSup>
                  </m:oMath>
                </a14:m>
                <a:r>
                  <a:rPr lang="en-US" sz="1200" b="0" kern="1200" dirty="0">
                    <a:solidFill>
                      <a:schemeClr val="tx1"/>
                    </a:solidFill>
                    <a:effectLst/>
                    <a:latin typeface="+mn-lt"/>
                    <a:ea typeface="+mn-ea"/>
                    <a:cs typeface="+mn-cs"/>
                  </a:rPr>
                  <a:t> will not be the same because of the </a:t>
                </a:r>
                <a:r>
                  <a:rPr lang="en-US" sz="1200" b="0" i="1" kern="1200" dirty="0">
                    <a:solidFill>
                      <a:schemeClr val="tx1"/>
                    </a:solidFill>
                    <a:effectLst/>
                    <a:latin typeface="+mn-lt"/>
                    <a:ea typeface="+mn-ea"/>
                    <a:cs typeface="+mn-cs"/>
                  </a:rPr>
                  <a:t>v</a:t>
                </a:r>
                <a:r>
                  <a:rPr lang="en-US" sz="1200" b="0" kern="1200" baseline="30000" dirty="0">
                    <a:solidFill>
                      <a:schemeClr val="tx1"/>
                    </a:solidFill>
                    <a:effectLst/>
                    <a:latin typeface="+mn-lt"/>
                    <a:ea typeface="+mn-ea"/>
                    <a:cs typeface="+mn-cs"/>
                  </a:rPr>
                  <a:t>2</a:t>
                </a:r>
                <a:endParaRPr lang="en-US" sz="1200" b="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rPr>
                        <m:t>𝐾𝐸</m:t>
                      </m:r>
                      <m:r>
                        <a:rPr lang="en-US" b="0" i="1">
                          <a:latin typeface="Cambria Math" panose="02040503050406030204" pitchFamily="18" charset="0"/>
                        </a:rPr>
                        <m:t>=</m:t>
                      </m:r>
                      <m:r>
                        <a:rPr lang="en-US" b="0" i="1">
                          <a:latin typeface="Cambria Math" panose="02040503050406030204" pitchFamily="18" charset="0"/>
                        </a:rPr>
                        <m:t>𝐾𝐸</m:t>
                      </m:r>
                    </m:oMath>
                  </m:oMathPara>
                </a14:m>
                <a:endParaRPr lang="en-US" dirty="0"/>
              </a:p>
              <a:p>
                <a:pPr/>
                <a14:m>
                  <m:oMathPara xmlns:m="http://schemas.openxmlformats.org/officeDocument/2006/math">
                    <m:oMathParaPr>
                      <m:jc m:val="centerGroup"/>
                    </m:oMathParaPr>
                    <m:oMath xmlns:m="http://schemas.openxmlformats.org/officeDocument/2006/math">
                      <m:f>
                        <m:fPr>
                          <m:ctrlPr>
                            <a:rPr lang="en-US" b="0"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2</m:t>
                          </m:r>
                        </m:den>
                      </m:f>
                      <m:r>
                        <a:rPr lang="en-US" b="0" i="1">
                          <a:latin typeface="Cambria Math" panose="02040503050406030204" pitchFamily="18" charset="0"/>
                        </a:rPr>
                        <m:t>𝑚</m:t>
                      </m:r>
                      <m:sSup>
                        <m:sSupPr>
                          <m:ctrlPr>
                            <a:rPr lang="en-US" b="0" i="1">
                              <a:latin typeface="Cambria Math" panose="02040503050406030204" pitchFamily="18" charset="0"/>
                            </a:rPr>
                          </m:ctrlPr>
                        </m:sSupPr>
                        <m:e>
                          <m:d>
                            <m:dPr>
                              <m:ctrlPr>
                                <a:rPr lang="en-US" b="0" i="1">
                                  <a:latin typeface="Cambria Math" panose="02040503050406030204" pitchFamily="18" charset="0"/>
                                </a:rPr>
                              </m:ctrlPr>
                            </m:dPr>
                            <m:e>
                              <m:r>
                                <a:rPr lang="en-US" b="0" i="1">
                                  <a:latin typeface="Cambria Math" panose="02040503050406030204" pitchFamily="18" charset="0"/>
                                </a:rPr>
                                <m:t>2</m:t>
                              </m:r>
                              <m:r>
                                <a:rPr lang="en-US" b="0" i="1">
                                  <a:latin typeface="Cambria Math" panose="02040503050406030204" pitchFamily="18" charset="0"/>
                                </a:rPr>
                                <m:t>𝑣</m:t>
                              </m:r>
                            </m:e>
                          </m:d>
                        </m:e>
                        <m:sup>
                          <m:r>
                            <a:rPr lang="en-US" b="0" i="1">
                              <a:latin typeface="Cambria Math" panose="02040503050406030204" pitchFamily="18" charset="0"/>
                            </a:rPr>
                            <m:t>2</m:t>
                          </m:r>
                        </m:sup>
                      </m:sSup>
                      <m:r>
                        <a:rPr lang="en-US" b="0" i="1">
                          <a:latin typeface="Cambria Math" panose="02040503050406030204" pitchFamily="18" charset="0"/>
                        </a:rPr>
                        <m:t>=</m:t>
                      </m:r>
                      <m:f>
                        <m:fPr>
                          <m:ctrlPr>
                            <a:rPr lang="en-US" b="0"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2</m:t>
                          </m:r>
                        </m:den>
                      </m:f>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r>
                        <a:rPr lang="en-US" b="0" i="1">
                          <a:latin typeface="Cambria Math" panose="02040503050406030204" pitchFamily="18" charset="0"/>
                        </a:rPr>
                        <m:t>+</m:t>
                      </m:r>
                      <m:f>
                        <m:fPr>
                          <m:ctrlPr>
                            <a:rPr lang="en-US" b="0"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2</m:t>
                          </m:r>
                        </m:den>
                      </m:f>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oMath>
                  </m:oMathPara>
                </a14:m>
                <a:endParaRPr lang="en-US" dirty="0"/>
              </a:p>
              <a:p>
                <a:pPr/>
                <a14:m>
                  <m:oMathPara xmlns:m="http://schemas.openxmlformats.org/officeDocument/2006/math">
                    <m:oMathParaPr>
                      <m:jc m:val="centerGroup"/>
                    </m:oMathParaPr>
                    <m:oMath xmlns:m="http://schemas.openxmlformats.org/officeDocument/2006/math">
                      <m:r>
                        <a:rPr lang="en-US" b="0" i="1">
                          <a:latin typeface="Cambria Math" panose="02040503050406030204" pitchFamily="18" charset="0"/>
                        </a:rPr>
                        <m:t>2</m:t>
                      </m:r>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r>
                        <a:rPr lang="en-US" b="0" i="1">
                          <a:latin typeface="Cambria Math" panose="02040503050406030204" pitchFamily="18" charset="0"/>
                        </a:rPr>
                        <m:t>≠</m:t>
                      </m:r>
                      <m:r>
                        <a:rPr lang="en-US" b="0" i="1">
                          <a:latin typeface="Cambria Math" panose="02040503050406030204" pitchFamily="18" charset="0"/>
                        </a:rPr>
                        <m:t>𝑚</m:t>
                      </m:r>
                      <m:sSup>
                        <m:sSupPr>
                          <m:ctrlPr>
                            <a:rPr lang="en-US" b="0" i="1">
                              <a:latin typeface="Cambria Math" panose="02040503050406030204" pitchFamily="18" charset="0"/>
                            </a:rPr>
                          </m:ctrlPr>
                        </m:sSupPr>
                        <m:e>
                          <m:r>
                            <a:rPr lang="en-US" b="0" i="1">
                              <a:latin typeface="Cambria Math" panose="02040503050406030204" pitchFamily="18" charset="0"/>
                            </a:rPr>
                            <m:t>𝑣</m:t>
                          </m:r>
                        </m:e>
                        <m:sup>
                          <m:r>
                            <a:rPr lang="en-US" b="0" i="1">
                              <a:latin typeface="Cambria Math" panose="02040503050406030204" pitchFamily="18" charset="0"/>
                            </a:rPr>
                            <m:t>2</m:t>
                          </m:r>
                        </m:sup>
                      </m:sSup>
                    </m:oMath>
                  </m:oMathPara>
                </a14:m>
                <a:endParaRPr lang="en-US" dirty="0"/>
              </a:p>
              <a:p>
                <a:endParaRPr lang="en-US" sz="1200"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4. </a:t>
                </a:r>
                <a:r>
                  <a:rPr lang="en-US" sz="1200" b="0" kern="1200" dirty="0" smtClean="0">
                    <a:solidFill>
                      <a:schemeClr val="tx1"/>
                    </a:solidFill>
                    <a:effectLst/>
                    <a:latin typeface="+mn-lt"/>
                    <a:ea typeface="+mn-ea"/>
                    <a:cs typeface="+mn-cs"/>
                  </a:rPr>
                  <a:t>One flies out</a:t>
                </a:r>
              </a:p>
              <a:p>
                <a:r>
                  <a:rPr lang="en-US" sz="1200" b="0" dirty="0" smtClean="0"/>
                  <a:t>5. Two fly out</a:t>
                </a:r>
              </a:p>
              <a:p>
                <a:r>
                  <a:rPr lang="en-US" sz="1200" b="0" dirty="0" smtClean="0"/>
                  <a:t>6. Three fly out</a:t>
                </a:r>
              </a:p>
              <a:p>
                <a:r>
                  <a:rPr lang="en-US" sz="1200" b="0" dirty="0" smtClean="0"/>
                  <a:t>7. Four fly out</a:t>
                </a:r>
              </a:p>
              <a:p>
                <a:r>
                  <a:rPr lang="en-US" sz="1200" b="0" dirty="0" smtClean="0"/>
                  <a:t>8. Can’t</a:t>
                </a:r>
              </a:p>
              <a:p>
                <a:r>
                  <a:rPr lang="en-US" sz="1200" b="0" dirty="0" smtClean="0"/>
                  <a:t>9. </a:t>
                </a:r>
                <a:r>
                  <a:rPr lang="en-US" sz="1200" b="0" i="1" dirty="0" smtClean="0"/>
                  <a:t>v</a:t>
                </a:r>
                <a:endParaRPr lang="en-US" sz="12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10. </a:t>
                </a:r>
                <a:r>
                  <a:rPr lang="en-US" sz="1200" b="0" i="1" kern="1200" dirty="0" smtClean="0">
                    <a:solidFill>
                      <a:schemeClr val="tx1"/>
                    </a:solidFill>
                    <a:effectLst/>
                    <a:latin typeface="+mn-lt"/>
                    <a:ea typeface="+mn-ea"/>
                    <a:cs typeface="+mn-cs"/>
                  </a:rPr>
                  <a:t>mv</a:t>
                </a:r>
                <a:r>
                  <a:rPr lang="en-US" sz="1200" b="0" kern="1200" dirty="0" smtClean="0">
                    <a:solidFill>
                      <a:schemeClr val="tx1"/>
                    </a:solidFill>
                    <a:effectLst/>
                    <a:latin typeface="+mn-lt"/>
                    <a:ea typeface="+mn-ea"/>
                    <a:cs typeface="+mn-cs"/>
                  </a:rPr>
                  <a:t> is the same before and after</a:t>
                </a:r>
              </a:p>
              <a:p>
                <a:r>
                  <a:rPr lang="en-US" sz="1200" b="0" dirty="0" smtClean="0"/>
                  <a:t>11. </a:t>
                </a:r>
                <a:r>
                  <a:rPr lang="en-US" sz="1200" b="0" i="1" kern="1200" dirty="0" smtClean="0">
                    <a:solidFill>
                      <a:schemeClr val="tx1"/>
                    </a:solidFill>
                    <a:effectLst/>
                    <a:latin typeface="+mn-lt"/>
                    <a:ea typeface="+mn-ea"/>
                    <a:cs typeface="+mn-cs"/>
                  </a:rPr>
                  <a:t>mv</a:t>
                </a:r>
                <a:r>
                  <a:rPr lang="en-US" sz="1200" b="0" kern="1200" dirty="0">
                    <a:solidFill>
                      <a:schemeClr val="tx1"/>
                    </a:solidFill>
                    <a:effectLst/>
                    <a:latin typeface="+mn-lt"/>
                    <a:ea typeface="+mn-ea"/>
                    <a:cs typeface="+mn-cs"/>
                  </a:rPr>
                  <a:t> is the same before and after, but </a:t>
                </a:r>
                <a:r>
                  <a:rPr lang="en-US" sz="1200" b="0" i="0" kern="1200">
                    <a:solidFill>
                      <a:schemeClr val="tx1"/>
                    </a:solidFill>
                    <a:effectLst/>
                    <a:latin typeface="+mn-lt"/>
                    <a:ea typeface="+mn-ea"/>
                    <a:cs typeface="+mn-cs"/>
                  </a:rPr>
                  <a:t>𝐾𝐸=1/2 𝑚𝑣^2</a:t>
                </a:r>
                <a:r>
                  <a:rPr lang="en-US" sz="1200" b="0" kern="1200" dirty="0">
                    <a:solidFill>
                      <a:schemeClr val="tx1"/>
                    </a:solidFill>
                    <a:effectLst/>
                    <a:latin typeface="+mn-lt"/>
                    <a:ea typeface="+mn-ea"/>
                    <a:cs typeface="+mn-cs"/>
                  </a:rPr>
                  <a:t> will not be the same because of the </a:t>
                </a:r>
                <a:r>
                  <a:rPr lang="en-US" sz="1200" b="0" i="1" kern="1200" dirty="0">
                    <a:solidFill>
                      <a:schemeClr val="tx1"/>
                    </a:solidFill>
                    <a:effectLst/>
                    <a:latin typeface="+mn-lt"/>
                    <a:ea typeface="+mn-ea"/>
                    <a:cs typeface="+mn-cs"/>
                  </a:rPr>
                  <a:t>v</a:t>
                </a:r>
                <a:r>
                  <a:rPr lang="en-US" sz="1200" b="0" kern="1200" baseline="30000" dirty="0">
                    <a:solidFill>
                      <a:schemeClr val="tx1"/>
                    </a:solidFill>
                    <a:effectLst/>
                    <a:latin typeface="+mn-lt"/>
                    <a:ea typeface="+mn-ea"/>
                    <a:cs typeface="+mn-cs"/>
                  </a:rPr>
                  <a:t>2</a:t>
                </a:r>
                <a:endParaRPr lang="en-US" sz="1200" b="0" kern="1200" dirty="0">
                  <a:solidFill>
                    <a:schemeClr val="tx1"/>
                  </a:solidFill>
                  <a:effectLst/>
                  <a:latin typeface="+mn-lt"/>
                  <a:ea typeface="+mn-ea"/>
                  <a:cs typeface="+mn-cs"/>
                </a:endParaRPr>
              </a:p>
              <a:p>
                <a:r>
                  <a:rPr lang="en-US" b="0" i="0">
                    <a:latin typeface="Cambria Math" panose="02040503050406030204" pitchFamily="18" charset="0"/>
                  </a:rPr>
                  <a:t>𝐾𝐸=𝐾𝐸</a:t>
                </a:r>
                <a:endParaRPr lang="en-US" dirty="0"/>
              </a:p>
              <a:p>
                <a:r>
                  <a:rPr lang="en-US" b="0" i="0">
                    <a:latin typeface="Cambria Math" panose="02040503050406030204" pitchFamily="18" charset="0"/>
                  </a:rPr>
                  <a:t>1/2 𝑚(2𝑣)^2=1/2 𝑚𝑣^2+1/2 𝑚𝑣^2</a:t>
                </a:r>
                <a:endParaRPr lang="en-US" dirty="0"/>
              </a:p>
              <a:p>
                <a:r>
                  <a:rPr lang="en-US" b="0" i="0">
                    <a:latin typeface="Cambria Math" panose="02040503050406030204" pitchFamily="18" charset="0"/>
                  </a:rPr>
                  <a:t>2𝑚𝑣^2≠𝑚𝑣^2</a:t>
                </a:r>
                <a:endParaRPr lang="en-US" dirty="0"/>
              </a:p>
              <a:p>
                <a:endParaRPr lang="en-US" sz="1200" b="0"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26</a:t>
            </a:fld>
            <a:endParaRPr lang="en-US"/>
          </a:p>
        </p:txBody>
      </p:sp>
    </p:spTree>
    <p:extLst>
      <p:ext uri="{BB962C8B-B14F-4D97-AF65-F5344CB8AC3E}">
        <p14:creationId xmlns:p14="http://schemas.microsoft.com/office/powerpoint/2010/main" val="2470027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CB8AEE-1DBD-484A-A966-F382DA31400F}" type="slidenum">
              <a:rPr lang="en-US" smtClean="0"/>
              <a:pPr/>
              <a:t>27</a:t>
            </a:fld>
            <a:endParaRPr lang="en-US"/>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Demo energy lost to heat by smashing two steel balls together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CB8AEE-1DBD-484A-A966-F382DA31400F}" type="slidenum">
              <a:rPr lang="en-US" smtClean="0"/>
              <a:pPr/>
              <a:t>28</a:t>
            </a:fld>
            <a:endParaRPr lang="en-US"/>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Demo energy lost to heat by smashing two steel balls together</a:t>
            </a:r>
          </a:p>
        </p:txBody>
      </p:sp>
    </p:spTree>
    <p:extLst>
      <p:ext uri="{BB962C8B-B14F-4D97-AF65-F5344CB8AC3E}">
        <p14:creationId xmlns:p14="http://schemas.microsoft.com/office/powerpoint/2010/main" val="1333645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51DDAA-AFE5-4ED3-AE7C-274D0E4E70E4}" type="slidenum">
              <a:rPr lang="en-US" smtClean="0"/>
              <a:pPr/>
              <a:t>29</a:t>
            </a:fld>
            <a:endParaRPr lang="en-US"/>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SUV crash test video</a:t>
            </a:r>
          </a:p>
          <a:p>
            <a:pPr eaLnBrk="1" hangingPunct="1"/>
            <a:r>
              <a:rPr lang="en-US"/>
              <a:t>NASCAR video</a:t>
            </a:r>
          </a:p>
          <a:p>
            <a:pPr eaLnBrk="1" hangingPunct="1"/>
            <a:r>
              <a:rPr lang="en-US"/>
              <a:t>Crash test humor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3E18DA-62B5-4603-839B-14919314193D}" type="slidenum">
              <a:rPr lang="en-US" smtClean="0"/>
              <a:pPr/>
              <a:t>30</a:t>
            </a:fld>
            <a:endParaRPr lang="en-US"/>
          </a:p>
        </p:txBody>
      </p:sp>
      <p:sp>
        <p:nvSpPr>
          <p:cNvPr id="716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Momentum</a:t>
                </a: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𝑠</m:t>
                          </m:r>
                        </m:sub>
                      </m:sSub>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0</m:t>
                          </m:r>
                          <m:r>
                            <a:rPr lang="en-US" b="0" i="1" dirty="0" smtClean="0">
                              <a:latin typeface="Cambria Math"/>
                            </a:rPr>
                            <m:t>𝑠</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𝑚</m:t>
                          </m:r>
                        </m:e>
                        <m:sub>
                          <m:r>
                            <a:rPr lang="en-US" b="0" i="1" dirty="0" smtClean="0">
                              <a:latin typeface="Cambria Math"/>
                            </a:rPr>
                            <m:t>𝑐</m:t>
                          </m:r>
                        </m:sub>
                      </m:sSub>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0</m:t>
                          </m:r>
                          <m:r>
                            <a:rPr lang="en-US" b="0" i="1" dirty="0" smtClean="0">
                              <a:latin typeface="Cambria Math"/>
                            </a:rPr>
                            <m:t>𝑐</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𝑠</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𝑓𝑠</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𝑚</m:t>
                          </m:r>
                        </m:e>
                        <m:sub>
                          <m:r>
                            <a:rPr lang="en-US" b="0" i="1" dirty="0" smtClean="0">
                              <a:latin typeface="Cambria Math"/>
                            </a:rPr>
                            <m:t>𝑐</m:t>
                          </m:r>
                        </m:sub>
                      </m:sSub>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𝑓𝑐</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.1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1</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r>
                        <a:rPr lang="en-US" i="1" dirty="0" smtClean="0">
                          <a:latin typeface="Cambria Math"/>
                        </a:rPr>
                        <m:t>+</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.05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0</m:t>
                          </m:r>
                        </m:e>
                      </m:d>
                      <m:r>
                        <a:rPr lang="en-US" b="0"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𝑓𝑠</m:t>
                          </m:r>
                        </m:sub>
                      </m:sSub>
                      <m:r>
                        <a:rPr lang="en-US"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.05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𝑓𝑐</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0</m:t>
                      </m:r>
                      <m:r>
                        <a:rPr lang="en-US" i="1" dirty="0" smtClean="0">
                          <a:latin typeface="Cambria Math"/>
                        </a:rPr>
                        <m:t>.1 </m:t>
                      </m:r>
                      <m:r>
                        <a:rPr lang="en-US" i="1" dirty="0" smtClean="0">
                          <a:latin typeface="Cambria Math"/>
                        </a:rPr>
                        <m:t>𝑘𝑔</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r>
                        <a:rPr lang="en-US" b="0"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𝑓𝑠</m:t>
                          </m:r>
                        </m:sub>
                      </m:sSub>
                      <m:r>
                        <a:rPr lang="en-US" i="1" dirty="0" smtClean="0">
                          <a:latin typeface="Cambria Math"/>
                        </a:rPr>
                        <m:t>+</m:t>
                      </m:r>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.05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𝑓𝑐</m:t>
                          </m:r>
                        </m:sub>
                      </m:sSub>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𝑣</m:t>
                          </m:r>
                        </m:e>
                        <m:sub>
                          <m:r>
                            <a:rPr lang="en-US" b="0" i="1" dirty="0" smtClean="0">
                              <a:latin typeface="Cambria Math"/>
                              <a:sym typeface="Wingdings" pitchFamily="2" charset="2"/>
                            </a:rPr>
                            <m:t>𝑓𝑠</m:t>
                          </m:r>
                        </m:sub>
                      </m:sSub>
                      <m:r>
                        <a:rPr lang="en-US" i="1" dirty="0" smtClean="0">
                          <a:latin typeface="Cambria Math"/>
                          <a:sym typeface="Wingdings" pitchFamily="2" charset="2"/>
                        </a:rPr>
                        <m:t>=1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r>
                        <a:rPr lang="en-US" i="1" dirty="0" smtClean="0">
                          <a:latin typeface="Cambria Math"/>
                          <a:sym typeface="Wingdings" pitchFamily="2" charset="2"/>
                        </a:rPr>
                        <m:t>−0.5 </m:t>
                      </m:r>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oMath>
                  </m:oMathPara>
                </a14:m>
                <a:endParaRPr lang="en-US" dirty="0"/>
              </a:p>
              <a:p>
                <a:pPr eaLnBrk="1" hangingPunct="1"/>
                <a:r>
                  <a:rPr lang="en-US" dirty="0"/>
                  <a:t>Kinetic Energy</a:t>
                </a:r>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𝑠</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r>
                            <a:rPr lang="en-US" b="0" i="1" smtClean="0">
                              <a:latin typeface="Cambria Math"/>
                            </a:rPr>
                            <m:t>𝑠</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𝑐</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r>
                            <a:rPr lang="en-US" b="0" i="1" smtClean="0">
                              <a:latin typeface="Cambria Math"/>
                            </a:rPr>
                            <m:t>𝑐</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𝑠</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𝑓𝑠</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𝑐</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𝑓𝑐</m:t>
                          </m:r>
                        </m:sub>
                        <m:sup>
                          <m:r>
                            <a:rPr lang="en-US" b="0" i="1" smtClean="0">
                              <a:latin typeface="Cambria Math"/>
                            </a:rPr>
                            <m:t>2</m:t>
                          </m:r>
                        </m:sup>
                      </m:sSubSup>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0.1 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0.1 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𝑓𝑠</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𝑓𝑐</m:t>
                          </m:r>
                        </m:sub>
                        <m:sup>
                          <m:r>
                            <a:rPr lang="en-US" b="0" i="1" smtClean="0">
                              <a:latin typeface="Cambria Math"/>
                            </a:rPr>
                            <m:t>2</m:t>
                          </m:r>
                        </m:sup>
                      </m:sSubSup>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0.05 </m:t>
                      </m:r>
                      <m:r>
                        <a:rPr lang="en-US" b="0" i="1" smtClean="0">
                          <a:latin typeface="Cambria Math"/>
                        </a:rPr>
                        <m:t>𝐽</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0.05 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𝑓𝑠</m:t>
                          </m:r>
                        </m:sub>
                        <m:sup>
                          <m:r>
                            <a:rPr lang="en-US" b="0" i="1" smtClean="0">
                              <a:latin typeface="Cambria Math"/>
                            </a:rPr>
                            <m:t>2</m:t>
                          </m:r>
                        </m:sup>
                      </m:sSubSup>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0.025 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𝑓𝑐</m:t>
                          </m:r>
                        </m:sub>
                        <m:sup>
                          <m:r>
                            <a:rPr lang="en-US" b="0" i="1" smtClean="0">
                              <a:latin typeface="Cambria Math"/>
                            </a:rPr>
                            <m:t>2</m:t>
                          </m:r>
                        </m:sup>
                      </m:sSubSup>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𝑓𝑠</m:t>
                          </m:r>
                        </m:sub>
                        <m:sup>
                          <m:r>
                            <a:rPr lang="en-US" b="0" i="1" dirty="0" smtClean="0">
                              <a:latin typeface="Cambria Math"/>
                            </a:rPr>
                            <m:t>2</m:t>
                          </m:r>
                        </m:sup>
                      </m:sSubSup>
                      <m:r>
                        <a:rPr lang="en-US" i="1" dirty="0" smtClean="0">
                          <a:latin typeface="Cambria Math"/>
                        </a:rPr>
                        <m:t>+</m:t>
                      </m:r>
                      <m:r>
                        <a:rPr lang="en-US" b="0" i="1" dirty="0" smtClean="0">
                          <a:latin typeface="Cambria Math"/>
                        </a:rPr>
                        <m:t>0</m:t>
                      </m:r>
                      <m:r>
                        <a:rPr lang="en-US" i="1" dirty="0" smtClean="0">
                          <a:latin typeface="Cambria Math"/>
                        </a:rPr>
                        <m:t>.5 </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𝑓𝑐</m:t>
                          </m:r>
                        </m:sub>
                        <m:sup>
                          <m:r>
                            <a:rPr lang="en-US" b="0" i="1" dirty="0" smtClean="0">
                              <a:latin typeface="Cambria Math"/>
                            </a:rPr>
                            <m:t>2</m:t>
                          </m:r>
                        </m:sup>
                      </m:sSubSup>
                      <m:r>
                        <a:rPr lang="en-US" i="1" dirty="0" smtClean="0">
                          <a:latin typeface="Cambria Math"/>
                        </a:rPr>
                        <m:t>=1 </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m:t>
                              </m:r>
                              <m:sSub>
                                <m:sSubPr>
                                  <m:ctrlPr>
                                    <a:rPr lang="en-US" b="0" i="1" dirty="0" smtClean="0">
                                      <a:latin typeface="Cambria Math" panose="02040503050406030204" pitchFamily="18" charset="0"/>
                                      <a:sym typeface="Wingdings" pitchFamily="2" charset="2"/>
                                    </a:rPr>
                                  </m:ctrlPr>
                                </m:sSubPr>
                                <m:e>
                                  <m:r>
                                    <a:rPr lang="en-US" b="0" i="1" dirty="0" smtClean="0">
                                      <a:latin typeface="Cambria Math"/>
                                      <a:sym typeface="Wingdings" pitchFamily="2" charset="2"/>
                                    </a:rPr>
                                    <m:t>𝑣</m:t>
                                  </m:r>
                                </m:e>
                                <m:sub>
                                  <m:r>
                                    <a:rPr lang="en-US" b="0" i="1" dirty="0" smtClean="0">
                                      <a:latin typeface="Cambria Math"/>
                                      <a:sym typeface="Wingdings" pitchFamily="2" charset="2"/>
                                    </a:rPr>
                                    <m:t>𝑓𝑐</m:t>
                                  </m:r>
                                </m:sub>
                              </m:sSub>
                            </m:e>
                          </m:d>
                        </m:e>
                        <m:sup>
                          <m:r>
                            <a:rPr lang="en-US" b="0" i="1" dirty="0" smtClean="0">
                              <a:latin typeface="Cambria Math"/>
                              <a:sym typeface="Wingdings" pitchFamily="2" charset="2"/>
                            </a:rPr>
                            <m:t>2</m:t>
                          </m:r>
                        </m:sup>
                      </m:sSup>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=1 </m:t>
                      </m:r>
                      <m:sSup>
                        <m:sSupPr>
                          <m:ctrlPr>
                            <a:rPr lang="en-US" b="0" i="1" baseline="0"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baseline="0" dirty="0" smtClean="0">
                              <a:latin typeface="Cambria Math"/>
                              <a:sym typeface="Wingdings" pitchFamily="2" charset="2"/>
                            </a:rPr>
                            <m:t>2</m:t>
                          </m:r>
                        </m:sup>
                      </m:sSup>
                    </m:oMath>
                  </m:oMathPara>
                </a14:m>
                <a:endParaRPr lang="en-US" baseline="0"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1 </m:t>
                      </m:r>
                      <m:sSup>
                        <m:sSupPr>
                          <m:ctrlPr>
                            <a:rPr lang="en-US" b="0" i="1"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dirty="0" smtClean="0">
                              <a:latin typeface="Cambria Math"/>
                              <a:sym typeface="Wingdings" pitchFamily="2" charset="2"/>
                            </a:rPr>
                            <m:t>2</m:t>
                          </m:r>
                        </m:sup>
                      </m:sSup>
                      <m:r>
                        <a:rPr lang="en-US" b="0" i="1" dirty="0" smtClean="0">
                          <a:latin typeface="Cambria Math"/>
                          <a:sym typeface="Wingdings" pitchFamily="2" charset="2"/>
                        </a:rPr>
                        <m:t>−</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.25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=1 </m:t>
                      </m:r>
                      <m:sSup>
                        <m:sSupPr>
                          <m:ctrlPr>
                            <a:rPr lang="en-US" b="0" i="1" baseline="0" dirty="0" smtClean="0">
                              <a:latin typeface="Cambria Math" panose="02040503050406030204" pitchFamily="18" charset="0"/>
                              <a:sym typeface="Wingdings" pitchFamily="2" charset="2"/>
                            </a:rPr>
                          </m:ctrlPr>
                        </m:sSupPr>
                        <m:e>
                          <m:d>
                            <m:dPr>
                              <m:ctrlPr>
                                <a:rPr lang="en-US" i="1" dirty="0" smtClean="0">
                                  <a:latin typeface="Cambria Math" panose="02040503050406030204" pitchFamily="18" charset="0"/>
                                  <a:sym typeface="Wingdings" pitchFamily="2" charset="2"/>
                                </a:rPr>
                              </m:ctrlPr>
                            </m:dPr>
                            <m:e>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e>
                        <m:sup>
                          <m:r>
                            <a:rPr lang="en-US" b="0" i="1" baseline="0" dirty="0" smtClean="0">
                              <a:latin typeface="Cambria Math"/>
                              <a:sym typeface="Wingdings" pitchFamily="2" charset="2"/>
                            </a:rPr>
                            <m:t>2</m:t>
                          </m:r>
                        </m:sup>
                      </m:sSup>
                    </m:oMath>
                  </m:oMathPara>
                </a14:m>
                <a:endParaRPr lang="en-US" baseline="0"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e>
                      </m:d>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.75 </m:t>
                      </m:r>
                      <m:sSubSup>
                        <m:sSubSupPr>
                          <m:ctrlPr>
                            <a:rPr lang="en-US" b="0" i="1" dirty="0" smtClean="0">
                              <a:latin typeface="Cambria Math" panose="02040503050406030204" pitchFamily="18" charset="0"/>
                              <a:sym typeface="Wingdings" pitchFamily="2" charset="2"/>
                            </a:rPr>
                          </m:ctrlPr>
                        </m:sSubSup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up>
                          <m:r>
                            <a:rPr lang="en-US" b="0" i="1" dirty="0" smtClean="0">
                              <a:latin typeface="Cambria Math"/>
                              <a:sym typeface="Wingdings" pitchFamily="2" charset="2"/>
                            </a:rPr>
                            <m:t>2</m:t>
                          </m:r>
                        </m:sup>
                      </m:sSubSup>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𝑣</m:t>
                          </m:r>
                        </m:e>
                        <m:sub>
                          <m:r>
                            <a:rPr lang="en-US" b="0" i="1" dirty="0" smtClean="0">
                              <a:latin typeface="Cambria Math"/>
                              <a:sym typeface="Wingdings" pitchFamily="2" charset="2"/>
                            </a:rPr>
                            <m:t>𝑓𝑐</m:t>
                          </m:r>
                        </m:sub>
                      </m:sSub>
                      <m:d>
                        <m:dPr>
                          <m:ctrlPr>
                            <a:rPr lang="en-US" b="0"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m:t>
                          </m:r>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r>
                            <a:rPr lang="en-US" b="0" i="1" dirty="0" smtClean="0">
                              <a:latin typeface="Cambria Math"/>
                              <a:sym typeface="Wingdings" pitchFamily="2" charset="2"/>
                            </a:rPr>
                            <m:t>+0.75 </m:t>
                          </m:r>
                          <m:sSub>
                            <m:sSubPr>
                              <m:ctrlPr>
                                <a:rPr lang="en-US" b="0" i="1" dirty="0" smtClean="0">
                                  <a:latin typeface="Cambria Math" panose="02040503050406030204" pitchFamily="18" charset="0"/>
                                  <a:sym typeface="Wingdings" pitchFamily="2" charset="2"/>
                                </a:rPr>
                              </m:ctrlPr>
                            </m:sSubPr>
                            <m:e>
                              <m:r>
                                <a:rPr lang="en-US" b="0" i="1" dirty="0" smtClean="0">
                                  <a:latin typeface="Cambria Math"/>
                                  <a:sym typeface="Wingdings" pitchFamily="2" charset="2"/>
                                </a:rPr>
                                <m:t>𝑣</m:t>
                              </m:r>
                            </m:e>
                            <m:sub>
                              <m:r>
                                <a:rPr lang="en-US" b="0" i="1" dirty="0" smtClean="0">
                                  <a:latin typeface="Cambria Math"/>
                                  <a:sym typeface="Wingdings" pitchFamily="2" charset="2"/>
                                </a:rPr>
                                <m:t>𝑓𝑐</m:t>
                              </m:r>
                            </m:sub>
                          </m:sSub>
                        </m:e>
                      </m:d>
                      <m:r>
                        <a:rPr lang="en-US" i="1" dirty="0" smtClean="0">
                          <a:latin typeface="Cambria Math"/>
                          <a:sym typeface="Wingdings" pitchFamily="2" charset="2"/>
                        </a:rPr>
                        <m:t>=0</m:t>
                      </m:r>
                    </m:oMath>
                  </m:oMathPara>
                </a14:m>
                <a:endParaRPr 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r>
                        <a:rPr lang="en-US" i="1" dirty="0" smtClean="0">
                          <a:latin typeface="Cambria Math"/>
                          <a:sym typeface="Wingdings" pitchFamily="2" charset="2"/>
                        </a:rPr>
                        <m:t>=0 </m:t>
                      </m:r>
                      <m:r>
                        <a:rPr lang="en-US" i="1" dirty="0" smtClean="0">
                          <a:latin typeface="Cambria Math"/>
                          <a:sym typeface="Wingdings" pitchFamily="2" charset="2"/>
                        </a:rPr>
                        <m:t>𝑜𝑟</m:t>
                      </m:r>
                      <m:r>
                        <a:rPr lang="en-US" i="1" dirty="0" smtClean="0">
                          <a:latin typeface="Cambria Math"/>
                          <a:sym typeface="Wingdings" pitchFamily="2" charset="2"/>
                        </a:rPr>
                        <m:t> 1.33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oMath>
                  </m:oMathPara>
                </a14:m>
                <a:endParaRPr lang="en-US"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i="1" dirty="0" smtClean="0">
                              <a:latin typeface="Cambria Math"/>
                              <a:sym typeface="Wingdings" pitchFamily="2" charset="2"/>
                            </a:rPr>
                            <m:t>𝑣</m:t>
                          </m:r>
                        </m:e>
                        <m:sub>
                          <m:r>
                            <a:rPr lang="en-US" b="0" i="1" dirty="0" smtClean="0">
                              <a:latin typeface="Cambria Math"/>
                              <a:sym typeface="Wingdings" pitchFamily="2" charset="2"/>
                            </a:rPr>
                            <m:t>𝑓𝑠</m:t>
                          </m:r>
                        </m:sub>
                      </m:sSub>
                      <m:r>
                        <a:rPr lang="en-US" i="1" dirty="0" smtClean="0">
                          <a:latin typeface="Cambria Math"/>
                          <a:sym typeface="Wingdings" pitchFamily="2" charset="2"/>
                        </a:rPr>
                        <m:t>=1</m:t>
                      </m:r>
                      <m:f>
                        <m:fPr>
                          <m:ctrlPr>
                            <a:rPr lang="en-US" i="1" dirty="0" smtClean="0">
                              <a:latin typeface="Cambria Math" panose="02040503050406030204" pitchFamily="18" charset="0"/>
                              <a:sym typeface="Wingdings" pitchFamily="2" charset="2"/>
                            </a:rPr>
                          </m:ctrlPr>
                        </m:fPr>
                        <m:num>
                          <m:r>
                            <a:rPr lang="en-US" i="1" dirty="0" smtClean="0">
                              <a:latin typeface="Cambria Math"/>
                              <a:sym typeface="Wingdings" pitchFamily="2" charset="2"/>
                            </a:rPr>
                            <m:t>𝑚</m:t>
                          </m:r>
                        </m:num>
                        <m:den>
                          <m:r>
                            <a:rPr lang="en-US" i="1" dirty="0" smtClean="0">
                              <a:latin typeface="Cambria Math"/>
                              <a:sym typeface="Wingdings" pitchFamily="2" charset="2"/>
                            </a:rPr>
                            <m:t>𝑠</m:t>
                          </m:r>
                        </m:den>
                      </m:f>
                      <m:r>
                        <a:rPr lang="en-US" i="1" dirty="0" smtClean="0">
                          <a:latin typeface="Cambria Math"/>
                          <a:sym typeface="Wingdings" pitchFamily="2" charset="2"/>
                        </a:rPr>
                        <m:t>−</m:t>
                      </m:r>
                      <m:r>
                        <a:rPr lang="en-US" b="0" i="1" dirty="0" smtClean="0">
                          <a:latin typeface="Cambria Math"/>
                          <a:sym typeface="Wingdings" pitchFamily="2" charset="2"/>
                        </a:rPr>
                        <m:t>0</m:t>
                      </m:r>
                      <m:r>
                        <a:rPr lang="en-US" i="1" dirty="0" smtClean="0">
                          <a:latin typeface="Cambria Math"/>
                          <a:sym typeface="Wingdings" pitchFamily="2" charset="2"/>
                        </a:rPr>
                        <m:t>.5 </m:t>
                      </m:r>
                      <m:sSub>
                        <m:sSubPr>
                          <m:ctrlPr>
                            <a:rPr lang="en-US" b="0" i="1" dirty="0" smtClean="0">
                              <a:latin typeface="Cambria Math" panose="02040503050406030204" pitchFamily="18" charset="0"/>
                              <a:sym typeface="Wingdings" pitchFamily="2" charset="2"/>
                            </a:rPr>
                          </m:ctrlPr>
                        </m:sSubPr>
                        <m:e>
                          <m:r>
                            <a:rPr lang="en-US" i="1" dirty="0" err="1" smtClean="0">
                              <a:latin typeface="Cambria Math"/>
                              <a:sym typeface="Wingdings" pitchFamily="2" charset="2"/>
                            </a:rPr>
                            <m:t>𝑣</m:t>
                          </m:r>
                        </m:e>
                        <m:sub>
                          <m:r>
                            <a:rPr lang="en-US" b="0" i="1" dirty="0" smtClean="0">
                              <a:latin typeface="Cambria Math"/>
                              <a:sym typeface="Wingdings" pitchFamily="2" charset="2"/>
                            </a:rPr>
                            <m:t>𝑓𝑐</m:t>
                          </m:r>
                        </m:sub>
                      </m:sSub>
                    </m:oMath>
                  </m:oMathPara>
                </a14:m>
                <a:endParaRPr 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Wingdings" pitchFamily="2" charset="2"/>
                            </a:rPr>
                          </m:ctrlPr>
                        </m:sSubPr>
                        <m:e>
                          <m:r>
                            <a:rPr lang="en-US" b="0" i="1" dirty="0" smtClean="0">
                              <a:latin typeface="Cambria Math"/>
                              <a:sym typeface="Wingdings" pitchFamily="2" charset="2"/>
                            </a:rPr>
                            <m:t>𝑉</m:t>
                          </m:r>
                        </m:e>
                        <m:sub>
                          <m:r>
                            <a:rPr lang="en-US" b="0" i="1" dirty="0" smtClean="0">
                              <a:latin typeface="Cambria Math"/>
                              <a:sym typeface="Wingdings" pitchFamily="2" charset="2"/>
                            </a:rPr>
                            <m:t>𝑓𝑠</m:t>
                          </m:r>
                        </m:sub>
                      </m:sSub>
                      <m:r>
                        <a:rPr lang="en-US" b="0" i="1" dirty="0" smtClean="0">
                          <a:latin typeface="Cambria Math"/>
                          <a:sym typeface="Wingdings" pitchFamily="2" charset="2"/>
                        </a:rPr>
                        <m:t>=</m:t>
                      </m:r>
                      <m:r>
                        <a:rPr lang="en-US" i="1" dirty="0" smtClean="0">
                          <a:latin typeface="Cambria Math"/>
                          <a:sym typeface="Wingdings" pitchFamily="2" charset="2"/>
                        </a:rPr>
                        <m:t>1 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r>
                        <a:rPr lang="en-US" i="1" dirty="0" smtClean="0">
                          <a:latin typeface="Cambria Math"/>
                          <a:sym typeface="Wingdings" pitchFamily="2" charset="2"/>
                        </a:rPr>
                        <m:t>−0.5(1.33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r>
                        <a:rPr lang="en-US" i="1" dirty="0" smtClean="0">
                          <a:latin typeface="Cambria Math"/>
                          <a:sym typeface="Wingdings" pitchFamily="2" charset="2"/>
                        </a:rPr>
                        <m:t>)=0.333 </m:t>
                      </m:r>
                      <m:r>
                        <a:rPr lang="en-US" i="1" dirty="0" smtClean="0">
                          <a:latin typeface="Cambria Math"/>
                          <a:sym typeface="Wingdings" pitchFamily="2" charset="2"/>
                        </a:rPr>
                        <m:t>𝑚</m:t>
                      </m:r>
                      <m:r>
                        <a:rPr lang="en-US" i="1" dirty="0" smtClean="0">
                          <a:latin typeface="Cambria Math"/>
                          <a:sym typeface="Wingdings" pitchFamily="2" charset="2"/>
                        </a:rPr>
                        <m:t>/</m:t>
                      </m:r>
                      <m:r>
                        <a:rPr lang="en-US" i="1" dirty="0" smtClean="0">
                          <a:latin typeface="Cambria Math"/>
                          <a:sym typeface="Wingdings" pitchFamily="2" charset="2"/>
                        </a:rPr>
                        <m:t>𝑠</m:t>
                      </m:r>
                    </m:oMath>
                  </m:oMathPara>
                </a14:m>
                <a:endParaRPr lang="en-US" dirty="0">
                  <a:sym typeface="Wingdings" pitchFamily="2" charset="2"/>
                </a:endParaRPr>
              </a:p>
            </p:txBody>
          </p:sp>
        </mc:Choice>
        <mc:Fallback xmlns="">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Momentum</a:t>
                </a:r>
              </a:p>
              <a:p>
                <a:pPr eaLnBrk="1" hangingPunct="1"/>
                <a:r>
                  <a:rPr lang="en-US" i="0" dirty="0" smtClean="0">
                    <a:latin typeface="Cambria Math"/>
                  </a:rPr>
                  <a:t>𝑚</a:t>
                </a:r>
                <a:r>
                  <a:rPr lang="en-US" b="0" i="0" dirty="0" smtClean="0">
                    <a:latin typeface="Cambria Math"/>
                  </a:rPr>
                  <a:t>_𝑠 </a:t>
                </a:r>
                <a:r>
                  <a:rPr lang="en-US" i="0" dirty="0" err="1" smtClean="0">
                    <a:latin typeface="Cambria Math"/>
                  </a:rPr>
                  <a:t>𝑣</a:t>
                </a:r>
                <a:r>
                  <a:rPr lang="en-US" b="0" i="0" dirty="0" smtClean="0">
                    <a:latin typeface="Cambria Math"/>
                  </a:rPr>
                  <a:t>_0𝑠</a:t>
                </a:r>
                <a:r>
                  <a:rPr lang="en-US" i="0" dirty="0" smtClean="0">
                    <a:latin typeface="Cambria Math"/>
                  </a:rPr>
                  <a:t>+</a:t>
                </a:r>
                <a:r>
                  <a:rPr lang="en-US" i="0" dirty="0" err="1" smtClean="0">
                    <a:latin typeface="Cambria Math"/>
                  </a:rPr>
                  <a:t>𝑚</a:t>
                </a:r>
                <a:r>
                  <a:rPr lang="en-US" b="0" i="0" dirty="0" smtClean="0">
                    <a:latin typeface="Cambria Math"/>
                  </a:rPr>
                  <a:t>_𝑐 </a:t>
                </a:r>
                <a:r>
                  <a:rPr lang="en-US" i="0" dirty="0" err="1" smtClean="0">
                    <a:latin typeface="Cambria Math"/>
                  </a:rPr>
                  <a:t>𝑣</a:t>
                </a:r>
                <a:r>
                  <a:rPr lang="en-US" b="0" i="0" dirty="0" smtClean="0">
                    <a:latin typeface="Cambria Math"/>
                  </a:rPr>
                  <a:t>_0𝑐</a:t>
                </a:r>
                <a:r>
                  <a:rPr lang="en-US" i="0" dirty="0" smtClean="0">
                    <a:latin typeface="Cambria Math"/>
                  </a:rPr>
                  <a:t>=𝑚</a:t>
                </a:r>
                <a:r>
                  <a:rPr lang="en-US" b="0" i="0" dirty="0" smtClean="0">
                    <a:latin typeface="Cambria Math"/>
                  </a:rPr>
                  <a:t>_𝑠 </a:t>
                </a:r>
                <a:r>
                  <a:rPr lang="en-US" i="0" dirty="0" smtClean="0">
                    <a:latin typeface="Cambria Math"/>
                  </a:rPr>
                  <a:t>𝑣</a:t>
                </a:r>
                <a:r>
                  <a:rPr lang="en-US" b="0" i="0" dirty="0" smtClean="0">
                    <a:latin typeface="Cambria Math"/>
                  </a:rPr>
                  <a:t>_𝑓𝑠</a:t>
                </a:r>
                <a:r>
                  <a:rPr lang="en-US" i="0" dirty="0" smtClean="0">
                    <a:latin typeface="Cambria Math"/>
                  </a:rPr>
                  <a:t>+𝑚</a:t>
                </a:r>
                <a:r>
                  <a:rPr lang="en-US" b="0" i="0" dirty="0" smtClean="0">
                    <a:latin typeface="Cambria Math"/>
                  </a:rPr>
                  <a:t>_𝑐 </a:t>
                </a:r>
                <a:r>
                  <a:rPr lang="en-US" i="0" dirty="0" smtClean="0">
                    <a:latin typeface="Cambria Math"/>
                  </a:rPr>
                  <a:t>𝑣</a:t>
                </a:r>
                <a:r>
                  <a:rPr lang="en-US" b="0" i="0" dirty="0" smtClean="0">
                    <a:latin typeface="Cambria Math"/>
                  </a:rPr>
                  <a:t>_𝑓𝑐</a:t>
                </a:r>
                <a:endParaRPr lang="en-US" dirty="0" smtClean="0"/>
              </a:p>
              <a:p>
                <a:pPr eaLnBrk="1" hangingPunct="1"/>
                <a:r>
                  <a:rPr lang="en-US" i="0" dirty="0" smtClean="0">
                    <a:latin typeface="Cambria Math"/>
                  </a:rPr>
                  <a:t>(</a:t>
                </a:r>
                <a:r>
                  <a:rPr lang="en-US" b="0" i="0" dirty="0" smtClean="0">
                    <a:latin typeface="Cambria Math"/>
                  </a:rPr>
                  <a:t>0</a:t>
                </a:r>
                <a:r>
                  <a:rPr lang="en-US" i="0" dirty="0" smtClean="0">
                    <a:latin typeface="Cambria Math"/>
                  </a:rPr>
                  <a:t>.1 𝑘𝑔)(1 𝑚/𝑠)+(</a:t>
                </a:r>
                <a:r>
                  <a:rPr lang="en-US" b="0" i="0" dirty="0" smtClean="0">
                    <a:latin typeface="Cambria Math"/>
                  </a:rPr>
                  <a:t>0</a:t>
                </a:r>
                <a:r>
                  <a:rPr lang="en-US" i="0" dirty="0" smtClean="0">
                    <a:latin typeface="Cambria Math"/>
                  </a:rPr>
                  <a:t>.05 𝑘𝑔)(0)</a:t>
                </a:r>
                <a:r>
                  <a:rPr lang="en-US" b="0" i="0" dirty="0" smtClean="0">
                    <a:latin typeface="Cambria Math"/>
                  </a:rPr>
                  <a:t>=(0</a:t>
                </a:r>
                <a:r>
                  <a:rPr lang="en-US" i="0" dirty="0" smtClean="0">
                    <a:latin typeface="Cambria Math"/>
                  </a:rPr>
                  <a:t>.1 𝑘𝑔)</a:t>
                </a:r>
                <a:r>
                  <a:rPr lang="en-US" b="0" i="0" dirty="0" smtClean="0">
                    <a:latin typeface="Cambria Math"/>
                  </a:rPr>
                  <a:t> </a:t>
                </a:r>
                <a:r>
                  <a:rPr lang="en-US" i="0" dirty="0" smtClean="0">
                    <a:latin typeface="Cambria Math"/>
                  </a:rPr>
                  <a:t>𝑣</a:t>
                </a:r>
                <a:r>
                  <a:rPr lang="en-US" b="0" i="0" dirty="0" smtClean="0">
                    <a:latin typeface="Cambria Math"/>
                  </a:rPr>
                  <a:t>_𝑓𝑠</a:t>
                </a:r>
                <a:r>
                  <a:rPr lang="en-US" i="0" dirty="0" smtClean="0">
                    <a:latin typeface="Cambria Math"/>
                  </a:rPr>
                  <a:t>+</a:t>
                </a:r>
                <a:r>
                  <a:rPr lang="en-US" b="0" i="0" dirty="0" smtClean="0">
                    <a:latin typeface="Cambria Math"/>
                  </a:rPr>
                  <a:t>(0</a:t>
                </a:r>
                <a:r>
                  <a:rPr lang="en-US" i="0" dirty="0" smtClean="0">
                    <a:latin typeface="Cambria Math"/>
                  </a:rPr>
                  <a:t>.05 𝑘𝑔)</a:t>
                </a:r>
                <a:r>
                  <a:rPr lang="en-US" b="0" i="0" dirty="0" smtClean="0">
                    <a:latin typeface="Cambria Math"/>
                  </a:rPr>
                  <a:t> </a:t>
                </a:r>
                <a:r>
                  <a:rPr lang="en-US" i="0" dirty="0" err="1" smtClean="0">
                    <a:latin typeface="Cambria Math"/>
                  </a:rPr>
                  <a:t>𝑣</a:t>
                </a:r>
                <a:r>
                  <a:rPr lang="en-US" b="0" i="0" dirty="0" smtClean="0">
                    <a:latin typeface="Cambria Math"/>
                  </a:rPr>
                  <a:t>_𝑓𝑐</a:t>
                </a:r>
                <a:endParaRPr lang="en-US" dirty="0" smtClean="0"/>
              </a:p>
              <a:p>
                <a:pPr eaLnBrk="1" hangingPunct="1"/>
                <a:r>
                  <a:rPr lang="en-US" b="0" i="0" dirty="0" smtClean="0">
                    <a:latin typeface="Cambria Math"/>
                  </a:rPr>
                  <a:t>0</a:t>
                </a:r>
                <a:r>
                  <a:rPr lang="en-US" i="0" dirty="0" smtClean="0">
                    <a:latin typeface="Cambria Math"/>
                  </a:rPr>
                  <a:t>.1 𝑘𝑔 𝑚/𝑠</a:t>
                </a:r>
                <a:r>
                  <a:rPr lang="en-US" b="0" i="0" dirty="0" smtClean="0">
                    <a:latin typeface="Cambria Math"/>
                  </a:rPr>
                  <a:t>=(0</a:t>
                </a:r>
                <a:r>
                  <a:rPr lang="en-US" i="0" dirty="0" smtClean="0">
                    <a:latin typeface="Cambria Math"/>
                  </a:rPr>
                  <a:t>.1 𝑘𝑔)</a:t>
                </a:r>
                <a:r>
                  <a:rPr lang="en-US" b="0" i="0" dirty="0" smtClean="0">
                    <a:latin typeface="Cambria Math"/>
                  </a:rPr>
                  <a:t> </a:t>
                </a:r>
                <a:r>
                  <a:rPr lang="en-US" i="0" dirty="0" smtClean="0">
                    <a:latin typeface="Cambria Math"/>
                  </a:rPr>
                  <a:t>𝑣</a:t>
                </a:r>
                <a:r>
                  <a:rPr lang="en-US" b="0" i="0" dirty="0" smtClean="0">
                    <a:latin typeface="Cambria Math"/>
                  </a:rPr>
                  <a:t>_𝑓𝑠</a:t>
                </a:r>
                <a:r>
                  <a:rPr lang="en-US" i="0" dirty="0" smtClean="0">
                    <a:latin typeface="Cambria Math"/>
                  </a:rPr>
                  <a:t>+</a:t>
                </a:r>
                <a:r>
                  <a:rPr lang="en-US" b="0" i="0" dirty="0" smtClean="0">
                    <a:latin typeface="Cambria Math"/>
                  </a:rPr>
                  <a:t>(0</a:t>
                </a:r>
                <a:r>
                  <a:rPr lang="en-US" i="0" dirty="0" smtClean="0">
                    <a:latin typeface="Cambria Math"/>
                  </a:rPr>
                  <a:t>.05 𝑘𝑔)</a:t>
                </a:r>
                <a:r>
                  <a:rPr lang="en-US" b="0" i="0" dirty="0" smtClean="0">
                    <a:latin typeface="Cambria Math"/>
                  </a:rPr>
                  <a:t> </a:t>
                </a:r>
                <a:r>
                  <a:rPr lang="en-US" i="0" dirty="0" err="1" smtClean="0">
                    <a:latin typeface="Cambria Math"/>
                  </a:rPr>
                  <a:t>𝑣</a:t>
                </a:r>
                <a:r>
                  <a:rPr lang="en-US" b="0" i="0" dirty="0" smtClean="0">
                    <a:latin typeface="Cambria Math"/>
                  </a:rPr>
                  <a:t>_𝑓𝑐</a:t>
                </a:r>
                <a:endParaRPr lang="en-US" b="0" i="1" dirty="0" smtClean="0">
                  <a:latin typeface="Cambria Math"/>
                </a:endParaRPr>
              </a:p>
              <a:p>
                <a:pPr eaLnBrk="1" hangingPunct="1"/>
                <a:r>
                  <a:rPr lang="en-US" i="0" dirty="0" smtClean="0">
                    <a:latin typeface="Cambria Math"/>
                    <a:sym typeface="Wingdings" pitchFamily="2" charset="2"/>
                  </a:rPr>
                  <a:t>𝑣</a:t>
                </a:r>
                <a:r>
                  <a:rPr lang="en-US" b="0" i="0" dirty="0" smtClean="0">
                    <a:latin typeface="Cambria Math"/>
                    <a:sym typeface="Wingdings" pitchFamily="2" charset="2"/>
                  </a:rPr>
                  <a:t>_𝑓𝑠</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 </a:t>
                </a:r>
                <a:r>
                  <a:rPr lang="en-US" i="0" dirty="0" err="1" smtClean="0">
                    <a:latin typeface="Cambria Math"/>
                    <a:sym typeface="Wingdings" pitchFamily="2" charset="2"/>
                  </a:rPr>
                  <a:t>𝑣</a:t>
                </a:r>
                <a:r>
                  <a:rPr lang="en-US" b="0" i="0" dirty="0" smtClean="0">
                    <a:latin typeface="Cambria Math"/>
                    <a:sym typeface="Wingdings" pitchFamily="2" charset="2"/>
                  </a:rPr>
                  <a:t>_𝑓𝑐</a:t>
                </a:r>
                <a:endParaRPr lang="en-US" dirty="0" smtClean="0"/>
              </a:p>
              <a:p>
                <a:pPr eaLnBrk="1" hangingPunct="1"/>
                <a:r>
                  <a:rPr lang="en-US" dirty="0" smtClean="0"/>
                  <a:t>Kinetic Energy</a:t>
                </a:r>
              </a:p>
              <a:p>
                <a:pPr eaLnBrk="1" hangingPunct="1"/>
                <a:r>
                  <a:rPr lang="en-US" b="0" i="0" smtClean="0">
                    <a:latin typeface="Cambria Math"/>
                  </a:rPr>
                  <a:t>1/2 𝑚_𝑠 𝑣_0𝑠^2+1/2 𝑚_𝑐 𝑣_0𝑐^2=1/2 𝑚_𝑠 𝑣_𝑓𝑠^2+1/2 𝑚_𝑐 𝑣_𝑓𝑐^2</a:t>
                </a:r>
                <a:endParaRPr lang="en-US" i="1" dirty="0" smtClean="0">
                  <a:latin typeface="Cambria Math"/>
                </a:endParaRPr>
              </a:p>
              <a:p>
                <a:pPr eaLnBrk="1" hangingPunct="1"/>
                <a:r>
                  <a:rPr lang="en-US" b="0" i="0" smtClean="0">
                    <a:latin typeface="Cambria Math"/>
                  </a:rPr>
                  <a:t>1/2 (0.1 𝑘𝑔) (1 𝑚/𝑠)^2+0=1/2 (0.1 𝑘𝑔) 𝑣_𝑓𝑠^2+1/2 (0.05 𝑘𝑔) 𝑣_𝑓𝑐^2</a:t>
                </a:r>
                <a:endParaRPr lang="en-US" dirty="0" smtClean="0"/>
              </a:p>
              <a:p>
                <a:pPr eaLnBrk="1" hangingPunct="1"/>
                <a:r>
                  <a:rPr lang="en-US" b="0" i="0" smtClean="0">
                    <a:latin typeface="Cambria Math"/>
                  </a:rPr>
                  <a:t>0.05 𝐽=(0.05 𝑘𝑔) 𝑣_𝑓𝑠^2+(0.025 𝑘𝑔) 𝑣_𝑓𝑐^2</a:t>
                </a:r>
                <a:endParaRPr lang="en-US" i="1" dirty="0" smtClean="0">
                  <a:latin typeface="Cambria Math"/>
                </a:endParaRPr>
              </a:p>
              <a:p>
                <a:pPr eaLnBrk="1" hangingPunct="1"/>
                <a:r>
                  <a:rPr lang="en-US" i="0" dirty="0" smtClean="0">
                    <a:latin typeface="Cambria Math"/>
                  </a:rPr>
                  <a:t>𝑣</a:t>
                </a:r>
                <a:r>
                  <a:rPr lang="en-US" b="0" i="0" dirty="0" smtClean="0">
                    <a:latin typeface="Cambria Math"/>
                  </a:rPr>
                  <a:t>_𝑓𝑠^2</a:t>
                </a:r>
                <a:r>
                  <a:rPr lang="en-US" i="0" dirty="0" smtClean="0">
                    <a:latin typeface="Cambria Math"/>
                  </a:rPr>
                  <a:t>+</a:t>
                </a:r>
                <a:r>
                  <a:rPr lang="en-US" b="0" i="0" dirty="0" smtClean="0">
                    <a:latin typeface="Cambria Math"/>
                  </a:rPr>
                  <a:t>0</a:t>
                </a:r>
                <a:r>
                  <a:rPr lang="en-US" i="0" dirty="0" smtClean="0">
                    <a:latin typeface="Cambria Math"/>
                  </a:rPr>
                  <a:t>.5 𝑣</a:t>
                </a:r>
                <a:r>
                  <a:rPr lang="en-US" b="0" i="0" dirty="0" smtClean="0">
                    <a:latin typeface="Cambria Math"/>
                  </a:rPr>
                  <a:t>_𝑓𝑐^2</a:t>
                </a:r>
                <a:r>
                  <a:rPr lang="en-US" i="0" dirty="0" smtClean="0">
                    <a:latin typeface="Cambria Math"/>
                  </a:rPr>
                  <a:t>=1 (𝑚/𝑠)</a:t>
                </a:r>
                <a:r>
                  <a:rPr lang="en-US" b="0" i="0" dirty="0" smtClean="0">
                    <a:latin typeface="Cambria Math"/>
                  </a:rPr>
                  <a:t>^2</a:t>
                </a:r>
                <a:endParaRPr lang="en-US" i="1" dirty="0" smtClean="0">
                  <a:latin typeface="Cambria Math"/>
                </a:endParaRPr>
              </a:p>
              <a:p>
                <a:pPr eaLnBrk="1" hangingPunct="1"/>
                <a:r>
                  <a:rPr lang="en-US" i="0" dirty="0" smtClean="0">
                    <a:latin typeface="Cambria Math"/>
                    <a:sym typeface="Wingdings" pitchFamily="2" charset="2"/>
                  </a:rPr>
                  <a:t>(</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a:t>
                </a:r>
                <a:r>
                  <a:rPr lang="en-US" b="0" i="0" dirty="0" smtClean="0">
                    <a:latin typeface="Cambria Math"/>
                    <a:sym typeface="Wingdings" pitchFamily="2" charset="2"/>
                  </a:rPr>
                  <a:t>𝑣_𝑓𝑐 )^2</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.5 𝑣</a:t>
                </a:r>
                <a:r>
                  <a:rPr lang="en-US" b="0" i="0" dirty="0" smtClean="0">
                    <a:latin typeface="Cambria Math"/>
                    <a:sym typeface="Wingdings" pitchFamily="2" charset="2"/>
                  </a:rPr>
                  <a:t>_𝑓𝑐^2</a:t>
                </a:r>
                <a:r>
                  <a:rPr lang="en-US" i="0" dirty="0" smtClean="0">
                    <a:latin typeface="Cambria Math"/>
                    <a:sym typeface="Wingdings" pitchFamily="2" charset="2"/>
                  </a:rPr>
                  <a:t>=1 (𝑚/𝑠)</a:t>
                </a:r>
                <a:r>
                  <a:rPr lang="en-US" b="0" i="0" baseline="0" dirty="0" smtClean="0">
                    <a:latin typeface="Cambria Math"/>
                    <a:sym typeface="Wingdings" pitchFamily="2" charset="2"/>
                  </a:rPr>
                  <a:t>^2</a:t>
                </a:r>
                <a:endParaRPr lang="en-US" baseline="0" dirty="0" smtClean="0">
                  <a:sym typeface="Wingdings" pitchFamily="2" charset="2"/>
                </a:endParaRPr>
              </a:p>
              <a:p>
                <a:pPr eaLnBrk="1" hangingPunct="1"/>
                <a:r>
                  <a:rPr lang="en-US" i="0" dirty="0" smtClean="0">
                    <a:latin typeface="Cambria Math"/>
                    <a:sym typeface="Wingdings" pitchFamily="2" charset="2"/>
                  </a:rPr>
                  <a:t>1 (𝑚/𝑠)</a:t>
                </a:r>
                <a:r>
                  <a:rPr lang="en-US" b="0" i="0" dirty="0" smtClean="0">
                    <a:latin typeface="Cambria Math"/>
                    <a:sym typeface="Wingdings" pitchFamily="2" charset="2"/>
                  </a:rPr>
                  <a:t>^2−</a:t>
                </a:r>
                <a:r>
                  <a:rPr lang="en-US" i="0" dirty="0" smtClean="0">
                    <a:latin typeface="Cambria Math"/>
                    <a:sym typeface="Wingdings" pitchFamily="2" charset="2"/>
                  </a:rPr>
                  <a:t>(1 𝑚/𝑠)</a:t>
                </a:r>
                <a:r>
                  <a:rPr lang="en-US" b="0" i="0" dirty="0" smtClean="0">
                    <a:latin typeface="Cambria Math"/>
                    <a:sym typeface="Wingdings" pitchFamily="2" charset="2"/>
                  </a:rPr>
                  <a:t> </a:t>
                </a:r>
                <a:r>
                  <a:rPr lang="en-US" i="0" dirty="0" err="1" smtClean="0">
                    <a:latin typeface="Cambria Math"/>
                    <a:sym typeface="Wingdings" pitchFamily="2" charset="2"/>
                  </a:rPr>
                  <a:t>𝑣</a:t>
                </a:r>
                <a:r>
                  <a:rPr lang="en-US" b="0" i="0" dirty="0" smtClean="0">
                    <a:latin typeface="Cambria Math"/>
                    <a:sym typeface="Wingdings" pitchFamily="2" charset="2"/>
                  </a:rPr>
                  <a:t>_𝑓𝑐</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.25 𝑣</a:t>
                </a:r>
                <a:r>
                  <a:rPr lang="en-US" b="0" i="0" dirty="0" smtClean="0">
                    <a:latin typeface="Cambria Math"/>
                    <a:sym typeface="Wingdings" pitchFamily="2" charset="2"/>
                  </a:rPr>
                  <a:t>_𝑓𝑐^2</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.5 𝑣</a:t>
                </a:r>
                <a:r>
                  <a:rPr lang="en-US" b="0" i="0" dirty="0" smtClean="0">
                    <a:latin typeface="Cambria Math"/>
                    <a:sym typeface="Wingdings" pitchFamily="2" charset="2"/>
                  </a:rPr>
                  <a:t>_𝑓𝑐^2</a:t>
                </a:r>
                <a:r>
                  <a:rPr lang="en-US" i="0" dirty="0" smtClean="0">
                    <a:latin typeface="Cambria Math"/>
                    <a:sym typeface="Wingdings" pitchFamily="2" charset="2"/>
                  </a:rPr>
                  <a:t>=1 (𝑚/𝑠)</a:t>
                </a:r>
                <a:r>
                  <a:rPr lang="en-US" b="0" i="0" baseline="0" dirty="0" smtClean="0">
                    <a:latin typeface="Cambria Math"/>
                    <a:sym typeface="Wingdings" pitchFamily="2" charset="2"/>
                  </a:rPr>
                  <a:t>^2</a:t>
                </a:r>
                <a:endParaRPr lang="en-US" baseline="0" dirty="0" smtClean="0">
                  <a:sym typeface="Wingdings" pitchFamily="2" charset="2"/>
                </a:endParaRPr>
              </a:p>
              <a:p>
                <a:pPr eaLnBrk="1" hangingPunct="1"/>
                <a:r>
                  <a:rPr lang="en-US" i="0" dirty="0" smtClean="0">
                    <a:latin typeface="Cambria Math"/>
                    <a:sym typeface="Wingdings" pitchFamily="2" charset="2"/>
                  </a:rPr>
                  <a:t>−(1 𝑚/𝑠)</a:t>
                </a:r>
                <a:r>
                  <a:rPr lang="en-US" b="0" i="0" dirty="0" smtClean="0">
                    <a:latin typeface="Cambria Math"/>
                    <a:sym typeface="Wingdings" pitchFamily="2" charset="2"/>
                  </a:rPr>
                  <a:t> </a:t>
                </a:r>
                <a:r>
                  <a:rPr lang="en-US" i="0" dirty="0" err="1" smtClean="0">
                    <a:latin typeface="Cambria Math"/>
                    <a:sym typeface="Wingdings" pitchFamily="2" charset="2"/>
                  </a:rPr>
                  <a:t>𝑣</a:t>
                </a:r>
                <a:r>
                  <a:rPr lang="en-US" b="0" i="0" dirty="0" smtClean="0">
                    <a:latin typeface="Cambria Math"/>
                    <a:sym typeface="Wingdings" pitchFamily="2" charset="2"/>
                  </a:rPr>
                  <a:t>_𝑓𝑐</a:t>
                </a:r>
                <a:r>
                  <a:rPr lang="en-US" i="0" dirty="0" smtClean="0">
                    <a:latin typeface="Cambria Math"/>
                    <a:sym typeface="Wingdings" pitchFamily="2" charset="2"/>
                  </a:rPr>
                  <a:t>+</a:t>
                </a:r>
                <a:r>
                  <a:rPr lang="en-US" b="0" i="0" dirty="0" smtClean="0">
                    <a:latin typeface="Cambria Math"/>
                    <a:sym typeface="Wingdings" pitchFamily="2" charset="2"/>
                  </a:rPr>
                  <a:t>0</a:t>
                </a:r>
                <a:r>
                  <a:rPr lang="en-US" i="0" dirty="0" smtClean="0">
                    <a:latin typeface="Cambria Math"/>
                    <a:sym typeface="Wingdings" pitchFamily="2" charset="2"/>
                  </a:rPr>
                  <a:t>.75 𝑣</a:t>
                </a:r>
                <a:r>
                  <a:rPr lang="en-US" b="0" i="0" dirty="0" smtClean="0">
                    <a:latin typeface="Cambria Math"/>
                    <a:sym typeface="Wingdings" pitchFamily="2" charset="2"/>
                  </a:rPr>
                  <a:t>_𝑓𝑐^2</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smtClean="0">
                    <a:latin typeface="Cambria Math"/>
                    <a:sym typeface="Wingdings" pitchFamily="2" charset="2"/>
                  </a:rPr>
                  <a:t>𝑣</a:t>
                </a:r>
                <a:r>
                  <a:rPr lang="en-US" b="0" i="0" dirty="0" smtClean="0">
                    <a:latin typeface="Cambria Math"/>
                    <a:sym typeface="Wingdings" pitchFamily="2" charset="2"/>
                  </a:rPr>
                  <a:t>_𝑓𝑐 (−</a:t>
                </a:r>
                <a:r>
                  <a:rPr lang="en-US" i="0" dirty="0" smtClean="0">
                    <a:latin typeface="Cambria Math"/>
                    <a:sym typeface="Wingdings" pitchFamily="2" charset="2"/>
                  </a:rPr>
                  <a:t>1 𝑚/𝑠</a:t>
                </a:r>
                <a:r>
                  <a:rPr lang="en-US" b="0" i="0" dirty="0" smtClean="0">
                    <a:latin typeface="Cambria Math"/>
                    <a:sym typeface="Wingdings" pitchFamily="2" charset="2"/>
                  </a:rPr>
                  <a:t>+0.75 𝑣_𝑓𝑐 )</a:t>
                </a:r>
                <a:r>
                  <a:rPr lang="en-US" i="0" dirty="0" smtClean="0">
                    <a:latin typeface="Cambria Math"/>
                    <a:sym typeface="Wingdings" pitchFamily="2" charset="2"/>
                  </a:rPr>
                  <a:t>=0</a:t>
                </a:r>
                <a:endParaRPr lang="en-US" i="1" dirty="0" smtClean="0">
                  <a:latin typeface="Cambria Math"/>
                  <a:sym typeface="Wingdings" pitchFamily="2" charset="2"/>
                </a:endParaRPr>
              </a:p>
              <a:p>
                <a:pPr eaLnBrk="1" hangingPunct="1"/>
                <a:r>
                  <a:rPr lang="en-US" i="0" dirty="0" err="1" smtClean="0">
                    <a:latin typeface="Cambria Math"/>
                    <a:sym typeface="Wingdings" pitchFamily="2" charset="2"/>
                  </a:rPr>
                  <a:t>𝑣</a:t>
                </a:r>
                <a:r>
                  <a:rPr lang="en-US" b="0" i="0" dirty="0" smtClean="0">
                    <a:latin typeface="Cambria Math"/>
                    <a:sym typeface="Wingdings" pitchFamily="2" charset="2"/>
                  </a:rPr>
                  <a:t>_𝑓𝑐</a:t>
                </a:r>
                <a:r>
                  <a:rPr lang="en-US" i="0" dirty="0" smtClean="0">
                    <a:latin typeface="Cambria Math"/>
                    <a:sym typeface="Wingdings" pitchFamily="2" charset="2"/>
                  </a:rPr>
                  <a:t>=0 𝑜𝑟 1.33 𝑚/𝑠</a:t>
                </a:r>
                <a:endParaRPr lang="en-US" dirty="0" smtClean="0">
                  <a:sym typeface="Wingdings" pitchFamily="2" charset="2"/>
                </a:endParaRPr>
              </a:p>
              <a:p>
                <a:pPr eaLnBrk="1" hangingPunct="1"/>
                <a:r>
                  <a:rPr lang="en-US" i="0" dirty="0" smtClean="0">
                    <a:latin typeface="Cambria Math"/>
                    <a:sym typeface="Wingdings" pitchFamily="2" charset="2"/>
                  </a:rPr>
                  <a:t>𝑣</a:t>
                </a:r>
                <a:r>
                  <a:rPr lang="en-US" b="0" i="0" dirty="0" smtClean="0">
                    <a:latin typeface="Cambria Math"/>
                    <a:sym typeface="Wingdings" pitchFamily="2" charset="2"/>
                  </a:rPr>
                  <a:t>_𝑓𝑠</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 </a:t>
                </a:r>
                <a:r>
                  <a:rPr lang="en-US" i="0" dirty="0" err="1" smtClean="0">
                    <a:latin typeface="Cambria Math"/>
                    <a:sym typeface="Wingdings" pitchFamily="2" charset="2"/>
                  </a:rPr>
                  <a:t>𝑣</a:t>
                </a:r>
                <a:r>
                  <a:rPr lang="en-US" b="0" i="0" dirty="0" smtClean="0">
                    <a:latin typeface="Cambria Math"/>
                    <a:sym typeface="Wingdings" pitchFamily="2" charset="2"/>
                  </a:rPr>
                  <a:t>_𝑓𝑐</a:t>
                </a:r>
                <a:endParaRPr lang="en-US" b="0" i="1" dirty="0" smtClean="0">
                  <a:latin typeface="Cambria Math"/>
                  <a:sym typeface="Wingdings" pitchFamily="2" charset="2"/>
                </a:endParaRPr>
              </a:p>
              <a:p>
                <a:pPr eaLnBrk="1" hangingPunct="1"/>
                <a:r>
                  <a:rPr lang="en-US" b="0" i="0" dirty="0" smtClean="0">
                    <a:latin typeface="Cambria Math"/>
                    <a:sym typeface="Wingdings" pitchFamily="2" charset="2"/>
                  </a:rPr>
                  <a:t>𝑉_𝑓𝑠=</a:t>
                </a:r>
                <a:r>
                  <a:rPr lang="en-US" i="0" dirty="0" smtClean="0">
                    <a:latin typeface="Cambria Math"/>
                    <a:sym typeface="Wingdings" pitchFamily="2" charset="2"/>
                  </a:rPr>
                  <a:t>1 𝑚/𝑠−</a:t>
                </a:r>
                <a:r>
                  <a:rPr lang="en-US" b="0" i="0" dirty="0" smtClean="0">
                    <a:latin typeface="Cambria Math"/>
                    <a:sym typeface="Wingdings" pitchFamily="2" charset="2"/>
                  </a:rPr>
                  <a:t>0</a:t>
                </a:r>
                <a:r>
                  <a:rPr lang="en-US" i="0" dirty="0" smtClean="0">
                    <a:latin typeface="Cambria Math"/>
                    <a:sym typeface="Wingdings" pitchFamily="2" charset="2"/>
                  </a:rPr>
                  <a:t>.5(1.33 𝑚/𝑠)=</a:t>
                </a:r>
                <a:r>
                  <a:rPr lang="en-US" b="0" i="0" dirty="0" smtClean="0">
                    <a:latin typeface="Cambria Math"/>
                    <a:sym typeface="Wingdings" pitchFamily="2" charset="2"/>
                  </a:rPr>
                  <a:t>0</a:t>
                </a:r>
                <a:r>
                  <a:rPr lang="en-US" i="0" dirty="0" smtClean="0">
                    <a:latin typeface="Cambria Math"/>
                    <a:sym typeface="Wingdings" pitchFamily="2" charset="2"/>
                  </a:rPr>
                  <a:t>.333 𝑚/𝑠</a:t>
                </a:r>
                <a:endParaRPr lang="en-US" dirty="0" smtClean="0">
                  <a:sym typeface="Wingdings" pitchFamily="2" charset="2"/>
                </a:endParaRPr>
              </a:p>
            </p:txBody>
          </p:sp>
        </mc:Fallback>
      </mc:AlternateContent>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8.1</a:t>
            </a:r>
          </a:p>
          <a:p>
            <a:r>
              <a:rPr lang="en-US" dirty="0"/>
              <a:t>OpenStax College Physics 2e 8.1-8.2</a:t>
            </a:r>
          </a:p>
        </p:txBody>
      </p:sp>
      <p:sp>
        <p:nvSpPr>
          <p:cNvPr id="4" name="Slide Number Placeholder 3"/>
          <p:cNvSpPr>
            <a:spLocks noGrp="1"/>
          </p:cNvSpPr>
          <p:nvPr>
            <p:ph type="sldNum" sz="quarter" idx="5"/>
          </p:nvPr>
        </p:nvSpPr>
        <p:spPr/>
        <p:txBody>
          <a:bodyPr/>
          <a:lstStyle/>
          <a:p>
            <a:fld id="{7087E104-8F33-4EEA-A33C-3F35CFF331C4}" type="slidenum">
              <a:rPr lang="en-US" smtClean="0"/>
              <a:t>3</a:t>
            </a:fld>
            <a:endParaRPr lang="en-US"/>
          </a:p>
        </p:txBody>
      </p:sp>
    </p:spTree>
    <p:extLst>
      <p:ext uri="{BB962C8B-B14F-4D97-AF65-F5344CB8AC3E}">
        <p14:creationId xmlns:p14="http://schemas.microsoft.com/office/powerpoint/2010/main" val="1168285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E8E0C86-61BA-4167-A8BA-6F4B528EFE7B}" type="slidenum">
              <a:rPr lang="en-US" smtClean="0"/>
              <a:pPr/>
              <a:t>31</a:t>
            </a:fld>
            <a:endParaRPr lang="en-US"/>
          </a:p>
        </p:txBody>
      </p:sp>
      <p:sp>
        <p:nvSpPr>
          <p:cNvPr id="7270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270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Do an actual demonstration</a:t>
                </a:r>
              </a:p>
              <a:p>
                <a:pPr eaLnBrk="1" hangingPunct="1"/>
                <a:r>
                  <a:rPr lang="en-US" dirty="0"/>
                  <a:t>Collision</a:t>
                </a:r>
              </a:p>
              <a:p>
                <a:pPr eaLnBrk="1" hangingPunct="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𝑏</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r>
                            <a:rPr lang="en-US" b="0" i="1" smtClean="0">
                              <a:latin typeface="Cambria Math"/>
                            </a:rPr>
                            <m:t>𝑏</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𝑤</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r>
                            <a:rPr lang="en-US" b="0" i="1" smtClean="0">
                              <a:latin typeface="Cambria Math"/>
                            </a:rPr>
                            <m:t>𝑤</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𝑏</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𝑓𝑏</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𝑚</m:t>
                          </m:r>
                        </m:e>
                        <m:sub>
                          <m:r>
                            <a:rPr lang="en-US" b="0" i="1" smtClean="0">
                              <a:latin typeface="Cambria Math"/>
                            </a:rPr>
                            <m:t>𝑤</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𝑓𝑤</m:t>
                          </m:r>
                        </m:sub>
                      </m:sSub>
                    </m:oMath>
                  </m:oMathPara>
                </a14:m>
                <a:endParaRPr lang="en-US" i="1" dirty="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a:rPr>
                            <m:t>0</m:t>
                          </m:r>
                          <m:r>
                            <a:rPr lang="en-US" i="1" dirty="0" smtClean="0">
                              <a:latin typeface="Cambria Math"/>
                            </a:rPr>
                            <m:t>.01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+0=</m:t>
                      </m:r>
                      <m:d>
                        <m:dPr>
                          <m:ctrlPr>
                            <a:rPr lang="en-US" i="1" dirty="0" smtClean="0">
                              <a:latin typeface="Cambria Math" panose="02040503050406030204" pitchFamily="18" charset="0"/>
                            </a:rPr>
                          </m:ctrlPr>
                        </m:dPr>
                        <m:e>
                          <m:r>
                            <a:rPr lang="en-US" b="0" i="1" dirty="0" smtClean="0">
                              <a:latin typeface="Cambria Math"/>
                            </a:rPr>
                            <m:t>0</m:t>
                          </m:r>
                          <m:r>
                            <a:rPr lang="en-US" i="1" dirty="0" smtClean="0">
                              <a:latin typeface="Cambria Math"/>
                            </a:rPr>
                            <m:t>.01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oMath>
                  </m:oMathPara>
                </a14:m>
                <a:endParaRPr lang="en-US" i="1" dirty="0">
                  <a:latin typeface="Cambria Math"/>
                </a:endParaRPr>
              </a:p>
              <a:p>
                <a:pPr eaLnBrk="1" hangingPunct="1"/>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a:rPr>
                            <m:t>0.01 </m:t>
                          </m:r>
                          <m:r>
                            <a:rPr lang="en-US" b="0" i="1" dirty="0" smtClean="0">
                              <a:latin typeface="Cambria Math"/>
                            </a:rPr>
                            <m:t>𝑘𝑔</m:t>
                          </m:r>
                        </m:e>
                      </m:d>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oMath>
                  </m:oMathPara>
                </a14:m>
                <a:endParaRPr lang="en-US" dirty="0"/>
              </a:p>
              <a:p>
                <a:pPr eaLnBrk="1" hangingPunct="1"/>
                <a:r>
                  <a:rPr lang="en-US" dirty="0"/>
                  <a:t>After collision</a:t>
                </a: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h</m:t>
                      </m:r>
                      <m:r>
                        <a:rPr lang="en-US" i="1" dirty="0" smtClean="0">
                          <a:latin typeface="Cambria Math"/>
                        </a:rPr>
                        <m:t>=0.5 </m:t>
                      </m:r>
                      <m:r>
                        <a:rPr lang="en-US" b="0" i="1" dirty="0" smtClean="0">
                          <a:latin typeface="Cambria Math"/>
                        </a:rPr>
                        <m:t>𝑚</m:t>
                      </m:r>
                      <m:r>
                        <a:rPr lang="en-US" i="1" dirty="0" smtClean="0">
                          <a:latin typeface="Cambria Math"/>
                        </a:rPr>
                        <m:t>−</m:t>
                      </m:r>
                      <m:r>
                        <a:rPr lang="en-US" b="0" i="1" dirty="0" smtClean="0">
                          <a:latin typeface="Cambria Math"/>
                        </a:rPr>
                        <m:t>0</m:t>
                      </m:r>
                      <m:r>
                        <a:rPr lang="en-US" i="1" dirty="0" smtClean="0">
                          <a:latin typeface="Cambria Math"/>
                        </a:rPr>
                        <m:t>.5</m:t>
                      </m:r>
                      <m:r>
                        <a:rPr lang="en-US" b="0" i="1" dirty="0" smtClean="0">
                          <a:latin typeface="Cambria Math"/>
                        </a:rPr>
                        <m:t> </m:t>
                      </m:r>
                      <m:r>
                        <a:rPr lang="en-US" b="0" i="1" dirty="0" smtClean="0">
                          <a:latin typeface="Cambria Math"/>
                        </a:rPr>
                        <m:t>𝑚</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40°</m:t>
                          </m:r>
                        </m:e>
                      </m:func>
                      <m:r>
                        <a:rPr lang="en-US" i="1" dirty="0" smtClean="0">
                          <a:latin typeface="Cambria Math"/>
                        </a:rPr>
                        <m:t>=</m:t>
                      </m:r>
                      <m:r>
                        <a:rPr lang="en-US" b="0" i="1" dirty="0" smtClean="0">
                          <a:latin typeface="Cambria Math"/>
                        </a:rPr>
                        <m:t>0</m:t>
                      </m:r>
                      <m:r>
                        <a:rPr lang="en-US" i="1" dirty="0" smtClean="0">
                          <a:latin typeface="Cambria Math"/>
                        </a:rPr>
                        <m:t>.1170 </m:t>
                      </m:r>
                      <m:r>
                        <a:rPr lang="en-US" i="1" dirty="0" smtClean="0">
                          <a:latin typeface="Cambria Math"/>
                        </a:rPr>
                        <m:t>𝑚</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𝑃</m:t>
                      </m:r>
                      <m:sSub>
                        <m:sSubPr>
                          <m:ctrlPr>
                            <a:rPr lang="en-US" b="0" i="1" dirty="0" smtClean="0">
                              <a:latin typeface="Cambria Math" panose="02040503050406030204" pitchFamily="18" charset="0"/>
                            </a:rPr>
                          </m:ctrlPr>
                        </m:sSubPr>
                        <m:e>
                          <m:r>
                            <a:rPr lang="en-US" i="1" dirty="0" smtClean="0">
                              <a:latin typeface="Cambria Math"/>
                            </a:rPr>
                            <m:t>𝐸</m:t>
                          </m:r>
                        </m:e>
                        <m:sub>
                          <m:r>
                            <a:rPr lang="en-US" b="0" i="1" dirty="0" smtClean="0">
                              <a:latin typeface="Cambria Math"/>
                            </a:rPr>
                            <m:t>0</m:t>
                          </m:r>
                        </m:sub>
                      </m:sSub>
                      <m:r>
                        <a:rPr lang="en-US" i="1" dirty="0" smtClean="0">
                          <a:latin typeface="Cambria Math"/>
                        </a:rPr>
                        <m:t>+</m:t>
                      </m:r>
                      <m:r>
                        <a:rPr lang="en-US" i="1" dirty="0" err="1" smtClean="0">
                          <a:latin typeface="Cambria Math"/>
                        </a:rPr>
                        <m:t>𝐾</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0</m:t>
                          </m:r>
                        </m:sub>
                      </m:sSub>
                      <m:r>
                        <a:rPr lang="en-US" i="1" dirty="0" smtClean="0">
                          <a:latin typeface="Cambria Math"/>
                        </a:rPr>
                        <m:t>=</m:t>
                      </m:r>
                      <m:r>
                        <a:rPr lang="en-US" i="1" dirty="0" smtClean="0">
                          <a:latin typeface="Cambria Math"/>
                        </a:rPr>
                        <m:t>𝑃</m:t>
                      </m:r>
                      <m:sSub>
                        <m:sSubPr>
                          <m:ctrlPr>
                            <a:rPr lang="en-US" b="0" i="1" dirty="0" smtClean="0">
                              <a:latin typeface="Cambria Math" panose="02040503050406030204" pitchFamily="18" charset="0"/>
                            </a:rPr>
                          </m:ctrlPr>
                        </m:sSubPr>
                        <m:e>
                          <m:r>
                            <a:rPr lang="en-US" i="1" dirty="0" smtClean="0">
                              <a:latin typeface="Cambria Math"/>
                            </a:rPr>
                            <m:t>𝐸</m:t>
                          </m:r>
                        </m:e>
                        <m:sub>
                          <m:r>
                            <a:rPr lang="en-US" b="0" i="1" dirty="0" smtClean="0">
                              <a:latin typeface="Cambria Math"/>
                            </a:rPr>
                            <m:t>𝑓</m:t>
                          </m:r>
                        </m:sub>
                      </m:sSub>
                      <m:r>
                        <a:rPr lang="en-US" i="1" dirty="0" smtClean="0">
                          <a:latin typeface="Cambria Math"/>
                        </a:rPr>
                        <m:t>+</m:t>
                      </m:r>
                      <m:r>
                        <a:rPr lang="en-US" i="1" dirty="0" smtClean="0">
                          <a:latin typeface="Cambria Math"/>
                        </a:rPr>
                        <m:t>𝐾</m:t>
                      </m:r>
                      <m:sSub>
                        <m:sSubPr>
                          <m:ctrlPr>
                            <a:rPr lang="en-US" b="0" i="1" dirty="0" smtClean="0">
                              <a:latin typeface="Cambria Math" panose="02040503050406030204" pitchFamily="18" charset="0"/>
                            </a:rPr>
                          </m:ctrlPr>
                        </m:sSubPr>
                        <m:e>
                          <m:r>
                            <a:rPr lang="en-US" i="1" dirty="0" smtClean="0">
                              <a:latin typeface="Cambria Math"/>
                            </a:rPr>
                            <m:t>𝐸</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0+</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9.8</m:t>
                          </m:r>
                          <m:f>
                            <m:fPr>
                              <m:ctrlPr>
                                <a:rPr lang="en-US" i="1" dirty="0" smtClean="0">
                                  <a:latin typeface="Cambria Math" panose="02040503050406030204" pitchFamily="18" charset="0"/>
                                </a:rPr>
                              </m:ctrlPr>
                            </m:fPr>
                            <m:num>
                              <m:r>
                                <a:rPr lang="en-US" i="1" dirty="0" smtClean="0">
                                  <a:latin typeface="Cambria Math"/>
                                </a:rPr>
                                <m:t>𝑚</m:t>
                              </m:r>
                            </m:num>
                            <m:den>
                              <m:sSup>
                                <m:sSupPr>
                                  <m:ctrlPr>
                                    <a:rPr lang="en-US" b="0" i="1" dirty="0" smtClean="0">
                                      <a:latin typeface="Cambria Math" panose="02040503050406030204" pitchFamily="18" charset="0"/>
                                    </a:rPr>
                                  </m:ctrlPr>
                                </m:sSupPr>
                                <m:e>
                                  <m:r>
                                    <a:rPr lang="en-US" i="1" dirty="0" smtClean="0">
                                      <a:latin typeface="Cambria Math"/>
                                    </a:rPr>
                                    <m:t>𝑠</m:t>
                                  </m:r>
                                </m:e>
                                <m:sup>
                                  <m:r>
                                    <a:rPr lang="en-US" b="0" i="1" dirty="0" smtClean="0">
                                      <a:latin typeface="Cambria Math"/>
                                    </a:rPr>
                                    <m:t>2</m:t>
                                  </m:r>
                                </m:sup>
                              </m:sSup>
                            </m:den>
                          </m:f>
                        </m:e>
                      </m:d>
                      <m:r>
                        <a:rPr lang="en-US" i="1" dirty="0" smtClean="0">
                          <a:latin typeface="Cambria Math"/>
                        </a:rPr>
                        <m:t>(</m:t>
                      </m:r>
                      <m:r>
                        <a:rPr lang="en-US" b="0" i="1" dirty="0" smtClean="0">
                          <a:latin typeface="Cambria Math"/>
                        </a:rPr>
                        <m:t>0</m:t>
                      </m:r>
                      <m:r>
                        <a:rPr lang="en-US" i="1" dirty="0" smtClean="0">
                          <a:latin typeface="Cambria Math"/>
                        </a:rPr>
                        <m:t>.1170 </m:t>
                      </m:r>
                      <m:r>
                        <a:rPr lang="en-US" i="1" dirty="0" smtClean="0">
                          <a:latin typeface="Cambria Math"/>
                        </a:rPr>
                        <m:t>𝑚</m:t>
                      </m:r>
                      <m:r>
                        <a:rPr lang="en-US" i="1" dirty="0" smtClean="0">
                          <a:latin typeface="Cambria Math"/>
                        </a:rPr>
                        <m:t>)+0</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1.505 </m:t>
                      </m:r>
                      <m:r>
                        <a:rPr lang="en-US" i="1" dirty="0" smtClean="0">
                          <a:latin typeface="Cambria Math"/>
                        </a:rPr>
                        <m:t>𝑘𝑔</m:t>
                      </m:r>
                      <m:r>
                        <a:rPr lang="en-US" i="1" dirty="0" smtClean="0">
                          <a:latin typeface="Cambria Math"/>
                        </a:rPr>
                        <m:t> </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=3.45 </m:t>
                      </m:r>
                      <m:r>
                        <a:rPr lang="en-US" b="0" i="1" dirty="0" smtClean="0">
                          <a:latin typeface="Cambria Math"/>
                        </a:rPr>
                        <m:t>𝐽</m:t>
                      </m:r>
                    </m:oMath>
                  </m:oMathPara>
                </a14:m>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𝑓</m:t>
                          </m:r>
                        </m:sub>
                      </m:sSub>
                      <m:r>
                        <a:rPr lang="en-US" b="0" i="1" dirty="0" smtClean="0">
                          <a:latin typeface="Cambria Math"/>
                        </a:rPr>
                        <m:t>=</m:t>
                      </m:r>
                      <m:r>
                        <a:rPr lang="en-US" i="1" dirty="0" smtClean="0">
                          <a:latin typeface="Cambria Math"/>
                        </a:rPr>
                        <m:t>1.51 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a:p>
                <a:pPr eaLnBrk="1" hangingPunct="1"/>
                <a:r>
                  <a:rPr lang="en-US" dirty="0"/>
                  <a:t>Combine</a:t>
                </a:r>
              </a:p>
              <a:p>
                <a:pPr eaLnBrk="1" hangingPunct="1"/>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a:rPr>
                            <m:t>0.01 </m:t>
                          </m:r>
                          <m:r>
                            <a:rPr lang="en-US" b="0" i="1" dirty="0" smtClean="0">
                              <a:latin typeface="Cambria Math"/>
                            </a:rPr>
                            <m:t>𝑘𝑔</m:t>
                          </m:r>
                        </m:e>
                      </m:d>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3.01 </m:t>
                          </m:r>
                          <m:r>
                            <a:rPr lang="en-US" i="1" dirty="0" smtClean="0">
                              <a:latin typeface="Cambria Math"/>
                            </a:rPr>
                            <m:t>𝑘𝑔</m:t>
                          </m:r>
                        </m:e>
                      </m:d>
                      <m:d>
                        <m:dPr>
                          <m:ctrlPr>
                            <a:rPr lang="en-US" i="1" dirty="0" smtClean="0">
                              <a:latin typeface="Cambria Math" panose="02040503050406030204" pitchFamily="18" charset="0"/>
                            </a:rPr>
                          </m:ctrlPr>
                        </m:dPr>
                        <m:e>
                          <m:r>
                            <a:rPr lang="en-US" i="1" dirty="0" smtClean="0">
                              <a:latin typeface="Cambria Math"/>
                            </a:rPr>
                            <m:t>1.51</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oMath>
                  </m:oMathPara>
                </a14:m>
                <a:endParaRPr lang="en-US" baseline="-25000"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𝑣</m:t>
                          </m:r>
                        </m:e>
                        <m:sub>
                          <m:r>
                            <a:rPr lang="en-US" b="0" i="1" dirty="0" smtClean="0">
                              <a:latin typeface="Cambria Math"/>
                            </a:rPr>
                            <m:t>0</m:t>
                          </m:r>
                          <m:r>
                            <a:rPr lang="en-US" b="0" i="1" dirty="0" smtClean="0">
                              <a:latin typeface="Cambria Math"/>
                            </a:rPr>
                            <m:t>𝑏</m:t>
                          </m:r>
                        </m:sub>
                      </m:sSub>
                      <m:r>
                        <a:rPr lang="en-US" b="0" i="1" dirty="0" smtClean="0">
                          <a:latin typeface="Cambria Math"/>
                        </a:rPr>
                        <m:t>=</m:t>
                      </m:r>
                      <m:r>
                        <a:rPr lang="en-US" i="1" dirty="0" smtClean="0">
                          <a:latin typeface="Cambria Math"/>
                        </a:rPr>
                        <m:t>455 </m:t>
                      </m:r>
                      <m:r>
                        <a:rPr lang="en-US" i="1" dirty="0" smtClean="0">
                          <a:latin typeface="Cambria Math"/>
                        </a:rPr>
                        <m:t>𝑚</m:t>
                      </m:r>
                      <m:r>
                        <a:rPr lang="en-US" i="1" dirty="0" smtClean="0">
                          <a:latin typeface="Cambria Math"/>
                        </a:rPr>
                        <m:t>/</m:t>
                      </m:r>
                      <m:r>
                        <a:rPr lang="en-US" i="1" dirty="0" smtClean="0">
                          <a:latin typeface="Cambria Math"/>
                        </a:rPr>
                        <m:t>𝑠</m:t>
                      </m:r>
                    </m:oMath>
                  </m:oMathPara>
                </a14:m>
                <a:endParaRPr lang="en-US" dirty="0"/>
              </a:p>
            </p:txBody>
          </p:sp>
        </mc:Choice>
        <mc:Fallback xmlns="">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Do an actual demonstration</a:t>
                </a:r>
              </a:p>
              <a:p>
                <a:pPr eaLnBrk="1" hangingPunct="1"/>
                <a:r>
                  <a:rPr lang="en-US" dirty="0" smtClean="0"/>
                  <a:t>Collision</a:t>
                </a:r>
              </a:p>
              <a:p>
                <a:pPr eaLnBrk="1" hangingPunct="1"/>
                <a:r>
                  <a:rPr lang="en-US" b="0" i="0" smtClean="0">
                    <a:latin typeface="Cambria Math"/>
                  </a:rPr>
                  <a:t>𝑚_𝑏 𝑣_0𝑏+𝑚_𝑤 𝑣_0𝑤=𝑚_𝑏 𝑣_𝑓𝑏+𝑚_𝑤 𝑣_𝑓𝑤</a:t>
                </a:r>
                <a:endParaRPr lang="en-US" i="1"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latin typeface="Cambria Math"/>
                  </a:rPr>
                  <a:t>(0</a:t>
                </a:r>
                <a:r>
                  <a:rPr lang="en-US" i="0" dirty="0" smtClean="0">
                    <a:latin typeface="Cambria Math"/>
                  </a:rPr>
                  <a:t>.01 𝑘𝑔)</a:t>
                </a:r>
                <a:r>
                  <a:rPr lang="en-US" b="0" i="0" dirty="0" smtClean="0">
                    <a:latin typeface="Cambria Math"/>
                  </a:rPr>
                  <a:t> </a:t>
                </a:r>
                <a:r>
                  <a:rPr lang="en-US" i="0" dirty="0" smtClean="0">
                    <a:latin typeface="Cambria Math"/>
                  </a:rPr>
                  <a:t>𝑣</a:t>
                </a:r>
                <a:r>
                  <a:rPr lang="en-US" b="0" i="0" dirty="0" smtClean="0">
                    <a:latin typeface="Cambria Math"/>
                  </a:rPr>
                  <a:t>_0𝑏+0=</a:t>
                </a:r>
                <a:r>
                  <a:rPr lang="en-US" i="0" dirty="0" smtClean="0">
                    <a:latin typeface="Cambria Math"/>
                  </a:rPr>
                  <a:t>(</a:t>
                </a:r>
                <a:r>
                  <a:rPr lang="en-US" b="0" i="0" dirty="0" smtClean="0">
                    <a:latin typeface="Cambria Math"/>
                  </a:rPr>
                  <a:t>0</a:t>
                </a:r>
                <a:r>
                  <a:rPr lang="en-US" i="0" dirty="0" smtClean="0">
                    <a:latin typeface="Cambria Math"/>
                  </a:rPr>
                  <a:t>.01 𝑘𝑔)</a:t>
                </a:r>
                <a:r>
                  <a:rPr lang="en-US" b="0" i="0" dirty="0" smtClean="0">
                    <a:latin typeface="Cambria Math"/>
                  </a:rPr>
                  <a:t> </a:t>
                </a:r>
                <a:r>
                  <a:rPr lang="en-US" i="0" dirty="0" err="1" smtClean="0">
                    <a:latin typeface="Cambria Math"/>
                  </a:rPr>
                  <a:t>𝑣</a:t>
                </a:r>
                <a:r>
                  <a:rPr lang="en-US" b="0" i="0" dirty="0" smtClean="0">
                    <a:latin typeface="Cambria Math"/>
                  </a:rPr>
                  <a:t>_𝑓</a:t>
                </a:r>
                <a:r>
                  <a:rPr lang="en-US" i="0" dirty="0" smtClean="0">
                    <a:latin typeface="Cambria Math"/>
                  </a:rPr>
                  <a:t>+(3 𝑘𝑔)</a:t>
                </a:r>
                <a:r>
                  <a:rPr lang="en-US" b="0" i="0" dirty="0" smtClean="0">
                    <a:latin typeface="Cambria Math"/>
                  </a:rPr>
                  <a:t> </a:t>
                </a:r>
                <a:r>
                  <a:rPr lang="en-US" i="0" dirty="0" err="1" smtClean="0">
                    <a:latin typeface="Cambria Math"/>
                  </a:rPr>
                  <a:t>𝑣</a:t>
                </a:r>
                <a:r>
                  <a:rPr lang="en-US" b="0" i="0" dirty="0" smtClean="0">
                    <a:latin typeface="Cambria Math"/>
                  </a:rPr>
                  <a:t>_𝑓</a:t>
                </a:r>
                <a:endParaRPr lang="en-US" i="1" dirty="0" smtClean="0">
                  <a:latin typeface="Cambria Math"/>
                </a:endParaRPr>
              </a:p>
              <a:p>
                <a:pPr eaLnBrk="1" hangingPunct="1"/>
                <a:r>
                  <a:rPr lang="en-US" b="0" i="0" dirty="0" smtClean="0">
                    <a:latin typeface="Cambria Math"/>
                  </a:rPr>
                  <a:t>(0.01 𝑘𝑔) 𝑣_0𝑏=</a:t>
                </a:r>
                <a:r>
                  <a:rPr lang="en-US" i="0" dirty="0" smtClean="0">
                    <a:latin typeface="Cambria Math"/>
                  </a:rPr>
                  <a:t>(3.01 𝑘𝑔)</a:t>
                </a:r>
                <a:r>
                  <a:rPr lang="en-US" b="0" i="0" dirty="0" smtClean="0">
                    <a:latin typeface="Cambria Math"/>
                  </a:rPr>
                  <a:t> </a:t>
                </a:r>
                <a:r>
                  <a:rPr lang="en-US" i="0" dirty="0" err="1" smtClean="0">
                    <a:latin typeface="Cambria Math"/>
                  </a:rPr>
                  <a:t>𝑣</a:t>
                </a:r>
                <a:r>
                  <a:rPr lang="en-US" b="0" i="0" dirty="0" smtClean="0">
                    <a:latin typeface="Cambria Math"/>
                  </a:rPr>
                  <a:t>_𝑓</a:t>
                </a:r>
                <a:endParaRPr lang="en-US" dirty="0" smtClean="0"/>
              </a:p>
              <a:p>
                <a:pPr eaLnBrk="1" hangingPunct="1"/>
                <a:r>
                  <a:rPr lang="en-US" dirty="0" smtClean="0"/>
                  <a:t>After collision</a:t>
                </a:r>
              </a:p>
              <a:p>
                <a:pPr eaLnBrk="1" hangingPunct="1"/>
                <a:r>
                  <a:rPr lang="en-US" i="0" dirty="0" smtClean="0">
                    <a:latin typeface="Cambria Math"/>
                  </a:rPr>
                  <a:t>ℎ=</a:t>
                </a:r>
                <a:r>
                  <a:rPr lang="en-US" b="0" i="0" dirty="0" smtClean="0">
                    <a:latin typeface="Cambria Math"/>
                  </a:rPr>
                  <a:t>0</a:t>
                </a:r>
                <a:r>
                  <a:rPr lang="en-US" i="0" dirty="0" smtClean="0">
                    <a:latin typeface="Cambria Math"/>
                  </a:rPr>
                  <a:t>.</a:t>
                </a:r>
                <a:r>
                  <a:rPr lang="en-US" b="0" i="0" dirty="0" smtClean="0">
                    <a:latin typeface="Cambria Math"/>
                  </a:rPr>
                  <a:t>5 𝑚</a:t>
                </a:r>
                <a:r>
                  <a:rPr lang="en-US" i="0" dirty="0" smtClean="0">
                    <a:latin typeface="Cambria Math"/>
                  </a:rPr>
                  <a:t>−</a:t>
                </a:r>
                <a:r>
                  <a:rPr lang="en-US" b="0" i="0" dirty="0" smtClean="0">
                    <a:latin typeface="Cambria Math"/>
                  </a:rPr>
                  <a:t>0</a:t>
                </a:r>
                <a:r>
                  <a:rPr lang="en-US" i="0" dirty="0" smtClean="0">
                    <a:latin typeface="Cambria Math"/>
                  </a:rPr>
                  <a:t>.5</a:t>
                </a:r>
                <a:r>
                  <a:rPr lang="en-US" b="0" i="0" dirty="0" smtClean="0">
                    <a:latin typeface="Cambria Math"/>
                  </a:rPr>
                  <a:t> 𝑚 cos⁡〖40°〗</a:t>
                </a:r>
                <a:r>
                  <a:rPr lang="en-US" i="0" dirty="0" smtClean="0">
                    <a:latin typeface="Cambria Math"/>
                  </a:rPr>
                  <a:t>=</a:t>
                </a:r>
                <a:r>
                  <a:rPr lang="en-US" b="0" i="0" dirty="0" smtClean="0">
                    <a:latin typeface="Cambria Math"/>
                  </a:rPr>
                  <a:t>0</a:t>
                </a:r>
                <a:r>
                  <a:rPr lang="en-US" i="0" dirty="0" smtClean="0">
                    <a:latin typeface="Cambria Math"/>
                  </a:rPr>
                  <a:t>.1170 𝑚</a:t>
                </a:r>
                <a:endParaRPr lang="en-US" dirty="0" smtClean="0"/>
              </a:p>
              <a:p>
                <a:pPr eaLnBrk="1" hangingPunct="1"/>
                <a:r>
                  <a:rPr lang="en-US" i="0" dirty="0" smtClean="0">
                    <a:latin typeface="Cambria Math"/>
                  </a:rPr>
                  <a:t>𝑃𝐸</a:t>
                </a:r>
                <a:r>
                  <a:rPr lang="en-US" b="0" i="0" dirty="0" smtClean="0">
                    <a:latin typeface="Cambria Math"/>
                  </a:rPr>
                  <a:t>_0</a:t>
                </a:r>
                <a:r>
                  <a:rPr lang="en-US" i="0" dirty="0" smtClean="0">
                    <a:latin typeface="Cambria Math"/>
                  </a:rPr>
                  <a:t>+</a:t>
                </a:r>
                <a:r>
                  <a:rPr lang="en-US" i="0" dirty="0" err="1" smtClean="0">
                    <a:latin typeface="Cambria Math"/>
                  </a:rPr>
                  <a:t>𝐾𝐸</a:t>
                </a:r>
                <a:r>
                  <a:rPr lang="en-US" b="0" i="0" dirty="0" smtClean="0">
                    <a:latin typeface="Cambria Math"/>
                  </a:rPr>
                  <a:t>_0</a:t>
                </a:r>
                <a:r>
                  <a:rPr lang="en-US" i="0" dirty="0" smtClean="0">
                    <a:latin typeface="Cambria Math"/>
                  </a:rPr>
                  <a:t>=𝑃𝐸</a:t>
                </a:r>
                <a:r>
                  <a:rPr lang="en-US" b="0" i="0" dirty="0" smtClean="0">
                    <a:latin typeface="Cambria Math"/>
                  </a:rPr>
                  <a:t>_𝑓</a:t>
                </a:r>
                <a:r>
                  <a:rPr lang="en-US" i="0" dirty="0" smtClean="0">
                    <a:latin typeface="Cambria Math"/>
                  </a:rPr>
                  <a:t>+𝐾𝐸</a:t>
                </a:r>
                <a:r>
                  <a:rPr lang="en-US" b="0" i="0" dirty="0" smtClean="0">
                    <a:latin typeface="Cambria Math"/>
                  </a:rPr>
                  <a:t>_𝑓</a:t>
                </a:r>
                <a:endParaRPr lang="en-US" dirty="0" smtClean="0"/>
              </a:p>
              <a:p>
                <a:pPr eaLnBrk="1" hangingPunct="1"/>
                <a:r>
                  <a:rPr lang="en-US" i="0" dirty="0" smtClean="0">
                    <a:latin typeface="Cambria Math"/>
                  </a:rPr>
                  <a:t>0+</a:t>
                </a:r>
                <a:r>
                  <a:rPr lang="en-US" b="0" i="0" dirty="0" smtClean="0">
                    <a:latin typeface="Cambria Math"/>
                  </a:rPr>
                  <a:t>1/2 </a:t>
                </a:r>
                <a:r>
                  <a:rPr lang="en-US" i="0" dirty="0" smtClean="0">
                    <a:latin typeface="Cambria Math"/>
                  </a:rPr>
                  <a:t>(3.01 𝑘𝑔)</a:t>
                </a:r>
                <a:r>
                  <a:rPr lang="en-US" b="0" i="0" dirty="0" smtClean="0">
                    <a:latin typeface="Cambria Math"/>
                  </a:rPr>
                  <a:t> </a:t>
                </a:r>
                <a:r>
                  <a:rPr lang="en-US" i="0" dirty="0" smtClean="0">
                    <a:latin typeface="Cambria Math"/>
                  </a:rPr>
                  <a:t>𝑣</a:t>
                </a:r>
                <a:r>
                  <a:rPr lang="en-US" b="0" i="0" dirty="0" smtClean="0">
                    <a:latin typeface="Cambria Math"/>
                  </a:rPr>
                  <a:t>_𝑓^2=</a:t>
                </a:r>
                <a:r>
                  <a:rPr lang="en-US" i="0" dirty="0" smtClean="0">
                    <a:latin typeface="Cambria Math"/>
                  </a:rPr>
                  <a:t>(3.01 𝑘𝑔)(9.8 𝑚/𝑠</a:t>
                </a:r>
                <a:r>
                  <a:rPr lang="en-US" b="0" i="0" dirty="0" smtClean="0">
                    <a:latin typeface="Cambria Math"/>
                  </a:rPr>
                  <a:t>^2 )</a:t>
                </a:r>
                <a:r>
                  <a:rPr lang="en-US" i="0" dirty="0" smtClean="0">
                    <a:latin typeface="Cambria Math"/>
                  </a:rPr>
                  <a:t>(</a:t>
                </a:r>
                <a:r>
                  <a:rPr lang="en-US" b="0" i="0" dirty="0" smtClean="0">
                    <a:latin typeface="Cambria Math"/>
                  </a:rPr>
                  <a:t>0</a:t>
                </a:r>
                <a:r>
                  <a:rPr lang="en-US" i="0" dirty="0" smtClean="0">
                    <a:latin typeface="Cambria Math"/>
                  </a:rPr>
                  <a:t>.1170 𝑚)+0</a:t>
                </a:r>
                <a:endParaRPr lang="en-US" dirty="0" smtClean="0"/>
              </a:p>
              <a:p>
                <a:pPr eaLnBrk="1" hangingPunct="1"/>
                <a:r>
                  <a:rPr lang="en-US" i="0" dirty="0" smtClean="0">
                    <a:latin typeface="Cambria Math"/>
                  </a:rPr>
                  <a:t>1.505 𝑘𝑔 𝑣</a:t>
                </a:r>
                <a:r>
                  <a:rPr lang="en-US" b="0" i="0" dirty="0" smtClean="0">
                    <a:latin typeface="Cambria Math"/>
                  </a:rPr>
                  <a:t>_𝑓^2=3.45 𝐽</a:t>
                </a:r>
                <a:endParaRPr lang="en-US" dirty="0" smtClean="0"/>
              </a:p>
              <a:p>
                <a:pPr eaLnBrk="1" hangingPunct="1"/>
                <a:r>
                  <a:rPr lang="en-US" b="0" i="0" dirty="0" smtClean="0">
                    <a:latin typeface="Cambria Math"/>
                  </a:rPr>
                  <a:t>𝑣_𝑓=</a:t>
                </a:r>
                <a:r>
                  <a:rPr lang="en-US" i="0" dirty="0" smtClean="0">
                    <a:latin typeface="Cambria Math"/>
                  </a:rPr>
                  <a:t>1.51 𝑚/𝑠</a:t>
                </a:r>
                <a:endParaRPr lang="en-US" dirty="0" smtClean="0"/>
              </a:p>
              <a:p>
                <a:pPr eaLnBrk="1" hangingPunct="1"/>
                <a:r>
                  <a:rPr lang="en-US" dirty="0" smtClean="0"/>
                  <a:t>Combine</a:t>
                </a:r>
              </a:p>
              <a:p>
                <a:pPr eaLnBrk="1" hangingPunct="1"/>
                <a:r>
                  <a:rPr lang="en-US" b="0" i="0" dirty="0" smtClean="0">
                    <a:latin typeface="Cambria Math"/>
                  </a:rPr>
                  <a:t>(0.01 𝑘𝑔) 𝑣_0𝑏=</a:t>
                </a:r>
                <a:r>
                  <a:rPr lang="en-US" i="0" dirty="0" smtClean="0">
                    <a:latin typeface="Cambria Math"/>
                  </a:rPr>
                  <a:t>(3.01 𝑘𝑔)(1.51 𝑚/𝑠)</a:t>
                </a:r>
                <a:endParaRPr lang="en-US" baseline="-25000" dirty="0" smtClean="0"/>
              </a:p>
              <a:p>
                <a:pPr eaLnBrk="1" hangingPunct="1"/>
                <a:r>
                  <a:rPr lang="en-US" b="0" i="0" dirty="0" smtClean="0">
                    <a:latin typeface="Cambria Math"/>
                  </a:rPr>
                  <a:t>𝑣_0𝑏=</a:t>
                </a:r>
                <a:r>
                  <a:rPr lang="en-US" i="0" dirty="0" smtClean="0">
                    <a:latin typeface="Cambria Math"/>
                  </a:rPr>
                  <a:t>455 𝑚/𝑠</a:t>
                </a:r>
                <a:endParaRPr lang="en-US" dirty="0" smtClean="0"/>
              </a:p>
            </p:txBody>
          </p:sp>
        </mc:Fallback>
      </mc:AlternateContent>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Work backwards</a:t>
                </a:r>
              </a:p>
              <a:p>
                <a:r>
                  <a:rPr lang="en-US" dirty="0"/>
                  <a:t>Find acceleration after collision:</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𝑑</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e>
                      </m:d>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12 </m:t>
                          </m:r>
                          <m:r>
                            <a:rPr lang="en-US" b="0" i="1" smtClean="0">
                              <a:latin typeface="Cambria Math" panose="02040503050406030204" pitchFamily="18" charset="0"/>
                            </a:rPr>
                            <m:t>𝑚</m:t>
                          </m:r>
                          <m:r>
                            <a:rPr lang="en-US" b="0" i="1" smtClean="0">
                              <a:latin typeface="Cambria Math" panose="02040503050406030204" pitchFamily="18" charset="0"/>
                            </a:rPr>
                            <m:t>−0</m:t>
                          </m:r>
                          <m:r>
                            <a:rPr lang="en-US" b="0" i="1" smtClean="0">
                              <a:latin typeface="Cambria Math" panose="02040503050406030204" pitchFamily="18" charset="0"/>
                            </a:rPr>
                            <m:t>𝑚</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24 </m:t>
                          </m:r>
                          <m:r>
                            <a:rPr lang="en-US" b="0" i="1" smtClean="0">
                              <a:latin typeface="Cambria Math" panose="02040503050406030204" pitchFamily="18" charset="0"/>
                            </a:rPr>
                            <m:t>𝑚</m:t>
                          </m:r>
                        </m:den>
                      </m:f>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Forces (cars stuck together m=2090 kg):</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𝜇</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𝑁</m:t>
                          </m:r>
                        </m:sub>
                      </m:sSub>
                      <m:r>
                        <a:rPr lang="en-US" b="0" i="1" smtClean="0">
                          <a:latin typeface="Cambria Math" panose="02040503050406030204" pitchFamily="18" charset="0"/>
                        </a:rPr>
                        <m:t>=</m:t>
                      </m:r>
                      <m:r>
                        <a:rPr lang="en-US" b="0" i="1" smtClean="0">
                          <a:latin typeface="Cambria Math" panose="02040503050406030204" pitchFamily="18" charset="0"/>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0.70</m:t>
                          </m:r>
                        </m:e>
                      </m:d>
                      <m:d>
                        <m:dPr>
                          <m:ctrlPr>
                            <a:rPr lang="en-US" b="0" i="1" smtClean="0">
                              <a:latin typeface="Cambria Math" panose="02040503050406030204" pitchFamily="18" charset="0"/>
                            </a:rPr>
                          </m:ctrlPr>
                        </m:dPr>
                        <m:e>
                          <m:r>
                            <a:rPr lang="en-US" b="0" i="1" smtClean="0">
                              <a:latin typeface="Cambria Math" panose="02040503050406030204" pitchFamily="18" charset="0"/>
                            </a:rPr>
                            <m:t>𝑚𝑔</m:t>
                          </m:r>
                        </m:e>
                      </m:d>
                      <m:r>
                        <a:rPr lang="en-US" b="0" i="1" smtClean="0">
                          <a:latin typeface="Cambria Math" panose="02040503050406030204" pitchFamily="18" charset="0"/>
                        </a:rPr>
                        <m:t>=</m:t>
                      </m:r>
                      <m:r>
                        <a:rPr lang="en-US" b="0" i="1" smtClean="0">
                          <a:latin typeface="Cambria Math" panose="02040503050406030204" pitchFamily="18" charset="0"/>
                        </a:rPr>
                        <m:t>𝑚𝑎</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0.70</m:t>
                          </m:r>
                        </m:e>
                      </m:d>
                      <m:d>
                        <m:dPr>
                          <m:ctrlPr>
                            <a:rPr lang="en-US" b="0" i="1" smtClean="0">
                              <a:latin typeface="Cambria Math" panose="02040503050406030204" pitchFamily="18" charset="0"/>
                            </a:rPr>
                          </m:ctrlPr>
                        </m:dPr>
                        <m:e>
                          <m:r>
                            <a:rPr lang="en-US" b="0" i="1" smtClean="0">
                              <a:latin typeface="Cambria Math" panose="02040503050406030204" pitchFamily="18" charset="0"/>
                            </a:rPr>
                            <m:t>9.8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24 </m:t>
                          </m:r>
                          <m:r>
                            <a:rPr lang="en-US" b="0" i="1" smtClean="0">
                              <a:latin typeface="Cambria Math" panose="02040503050406030204" pitchFamily="18" charset="0"/>
                            </a:rPr>
                            <m:t>𝑚</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164.64</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=12.83</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oMath>
                  </m:oMathPara>
                </a14:m>
                <a:endParaRPr lang="en-US" b="0" dirty="0"/>
              </a:p>
              <a:p>
                <a:r>
                  <a:rPr lang="en-US" b="0" dirty="0"/>
                  <a:t>Use momentum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b="0" dirty="0"/>
                  <a:t> is now final </a:t>
                </a:r>
                <a:r>
                  <a:rPr lang="en-US" b="0" i="1" dirty="0"/>
                  <a:t>v</a:t>
                </a:r>
                <a:r>
                  <a:rPr lang="en-US" b="0" i="0" dirty="0"/>
                  <a:t>):</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1100 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0</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990 </m:t>
                          </m:r>
                          <m:r>
                            <a:rPr lang="en-US" b="0" i="1" smtClean="0">
                              <a:latin typeface="Cambria Math" panose="02040503050406030204" pitchFamily="18" charset="0"/>
                            </a:rPr>
                            <m:t>𝑘𝑔</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02</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1100 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12.83</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990 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12.83</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990 </m:t>
                          </m:r>
                          <m:r>
                            <a:rPr lang="en-US" b="0" i="1" smtClean="0">
                              <a:latin typeface="Cambria Math" panose="02040503050406030204" pitchFamily="18" charset="0"/>
                            </a:rPr>
                            <m:t>𝑘𝑔</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02</m:t>
                          </m:r>
                        </m:sub>
                      </m:sSub>
                      <m:r>
                        <a:rPr lang="en-US" b="0" i="1" smtClean="0">
                          <a:latin typeface="Cambria Math" panose="02040503050406030204" pitchFamily="18" charset="0"/>
                        </a:rPr>
                        <m:t>=26817.2 </m:t>
                      </m:r>
                      <m:r>
                        <a:rPr lang="en-US" b="0" i="1" smtClean="0">
                          <a:latin typeface="Cambria Math" panose="02040503050406030204" pitchFamily="18" charset="0"/>
                        </a:rPr>
                        <m:t>𝑘𝑔</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02</m:t>
                          </m:r>
                        </m:sub>
                      </m:sSub>
                      <m:r>
                        <a:rPr lang="en-US" b="0" i="1" smtClean="0">
                          <a:latin typeface="Cambria Math" panose="02040503050406030204" pitchFamily="18" charset="0"/>
                        </a:rPr>
                        <m:t>=27.1</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oMath>
                  </m:oMathPara>
                </a14:m>
                <a:endParaRPr lang="en-US" b="0" dirty="0"/>
              </a:p>
            </p:txBody>
          </p:sp>
        </mc:Choice>
        <mc:Fallback xmlns="">
          <p:sp>
            <p:nvSpPr>
              <p:cNvPr id="3" name="Notes Placeholder 2"/>
              <p:cNvSpPr>
                <a:spLocks noGrp="1"/>
              </p:cNvSpPr>
              <p:nvPr>
                <p:ph type="body" idx="1"/>
              </p:nvPr>
            </p:nvSpPr>
            <p:spPr/>
            <p:txBody>
              <a:bodyPr/>
              <a:lstStyle/>
              <a:p>
                <a:r>
                  <a:rPr lang="en-US" dirty="0"/>
                  <a:t>Work backwards</a:t>
                </a:r>
              </a:p>
              <a:p>
                <a:r>
                  <a:rPr lang="en-US" dirty="0"/>
                  <a:t>Find acceleration after collision:</a:t>
                </a:r>
              </a:p>
              <a:p>
                <a:r>
                  <a:rPr lang="en-US" b="0" i="0">
                    <a:latin typeface="Cambria Math" panose="02040503050406030204" pitchFamily="18" charset="0"/>
                  </a:rPr>
                  <a:t>𝑣^2=𝑣_0^2+2𝑎(𝑑−𝑑_0 )</a:t>
                </a:r>
                <a:endParaRPr lang="en-US" b="0" dirty="0"/>
              </a:p>
              <a:p>
                <a:r>
                  <a:rPr lang="en-US" b="0" i="0">
                    <a:latin typeface="Cambria Math" panose="02040503050406030204" pitchFamily="18" charset="0"/>
                  </a:rPr>
                  <a:t>0^2=𝑣_0^2+2𝑎(12 𝑚−0𝑚)</a:t>
                </a:r>
                <a:endParaRPr lang="en-US" b="0" dirty="0"/>
              </a:p>
              <a:p>
                <a:r>
                  <a:rPr lang="en-US" b="0" i="0">
                    <a:latin typeface="Cambria Math" panose="02040503050406030204" pitchFamily="18" charset="0"/>
                  </a:rPr>
                  <a:t>−(𝑣_0^2)/(24 𝑚)=𝑎</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Forces (cars stuck together m=2090 kg):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𝜇𝐹_𝑁=𝑚𝑎</a:t>
                </a:r>
                <a:endParaRPr lang="en-US" b="0" dirty="0"/>
              </a:p>
              <a:p>
                <a:r>
                  <a:rPr lang="en-US" b="0" i="0">
                    <a:latin typeface="Cambria Math" panose="02040503050406030204" pitchFamily="18" charset="0"/>
                  </a:rPr>
                  <a:t>−(0.70)(𝑚𝑔)=𝑚𝑎</a:t>
                </a:r>
                <a:endParaRPr lang="en-US" b="0" dirty="0"/>
              </a:p>
              <a:p>
                <a:r>
                  <a:rPr lang="en-US" b="0" i="0">
                    <a:latin typeface="Cambria Math" panose="02040503050406030204" pitchFamily="18" charset="0"/>
                  </a:rPr>
                  <a:t>−(0.70)(9.8 𝑚/𝑠^2 )=−(𝑣_0^2)/(24 𝑚)</a:t>
                </a:r>
                <a:endParaRPr lang="en-US" b="0" dirty="0"/>
              </a:p>
              <a:p>
                <a:r>
                  <a:rPr lang="en-US" b="0" i="0">
                    <a:latin typeface="Cambria Math" panose="02040503050406030204" pitchFamily="18" charset="0"/>
                  </a:rPr>
                  <a:t>164.64 𝑚^2/𝑠^2 =𝑣_0^2</a:t>
                </a:r>
                <a:endParaRPr lang="en-US" b="0" dirty="0"/>
              </a:p>
              <a:p>
                <a:r>
                  <a:rPr lang="en-US" b="0" i="0">
                    <a:latin typeface="Cambria Math" panose="02040503050406030204" pitchFamily="18" charset="0"/>
                  </a:rPr>
                  <a:t>𝑣_0=12.83 𝑚/𝑠</a:t>
                </a:r>
                <a:endParaRPr lang="en-US" b="0" dirty="0"/>
              </a:p>
              <a:p>
                <a:r>
                  <a:rPr lang="en-US" b="0" dirty="0"/>
                  <a:t>Use momentum (</a:t>
                </a:r>
                <a:r>
                  <a:rPr lang="en-US" b="0" i="0">
                    <a:latin typeface="Cambria Math" panose="02040503050406030204" pitchFamily="18" charset="0"/>
                  </a:rPr>
                  <a:t>𝑣_0</a:t>
                </a:r>
                <a:r>
                  <a:rPr lang="en-US" b="0" dirty="0"/>
                  <a:t> is now final </a:t>
                </a:r>
                <a:r>
                  <a:rPr lang="en-US" b="0" i="1" dirty="0"/>
                  <a:t>v</a:t>
                </a:r>
                <a:r>
                  <a:rPr lang="en-US" b="0" i="0" dirty="0"/>
                  <a:t>):</a:t>
                </a:r>
              </a:p>
              <a:p>
                <a:r>
                  <a:rPr lang="en-US" b="0" i="0">
                    <a:latin typeface="Cambria Math" panose="02040503050406030204" pitchFamily="18" charset="0"/>
                  </a:rPr>
                  <a:t>𝑚_1 𝑣_01+𝑚_2 𝑣_02=𝑚_1 𝑣_1+𝑚_2 𝑣_2</a:t>
                </a:r>
                <a:endParaRPr lang="en-US" b="0" dirty="0"/>
              </a:p>
              <a:p>
                <a:r>
                  <a:rPr lang="en-US" b="0" i="0">
                    <a:latin typeface="Cambria Math" panose="02040503050406030204" pitchFamily="18" charset="0"/>
                  </a:rPr>
                  <a:t>(1100 𝑘𝑔)(0 𝑚/𝑠)+(990 𝑘𝑔) 𝑣_02=(1100 𝑘𝑔)(12.83 𝑚/𝑠)+(990 𝑘𝑔)(12.83 𝑚/𝑠)</a:t>
                </a:r>
                <a:endParaRPr lang="en-US" b="0" dirty="0"/>
              </a:p>
              <a:p>
                <a:r>
                  <a:rPr lang="en-US" b="0" i="0">
                    <a:latin typeface="Cambria Math" panose="02040503050406030204" pitchFamily="18" charset="0"/>
                  </a:rPr>
                  <a:t>(990 𝑘𝑔) 𝑣_02=26817.2 𝑘𝑔 𝑚/𝑠</a:t>
                </a:r>
                <a:endParaRPr lang="en-US" b="0" dirty="0"/>
              </a:p>
              <a:p>
                <a:r>
                  <a:rPr lang="en-US" b="0" i="0">
                    <a:latin typeface="Cambria Math" panose="02040503050406030204" pitchFamily="18" charset="0"/>
                  </a:rPr>
                  <a:t>𝑣_02=27.1 𝑚/𝑠</a:t>
                </a:r>
                <a:endParaRPr lang="en-US" b="0" dirty="0"/>
              </a:p>
            </p:txBody>
          </p:sp>
        </mc:Fallback>
      </mc:AlternateContent>
      <p:sp>
        <p:nvSpPr>
          <p:cNvPr id="4" name="Slide Number Placeholder 3"/>
          <p:cNvSpPr>
            <a:spLocks noGrp="1"/>
          </p:cNvSpPr>
          <p:nvPr>
            <p:ph type="sldNum" sz="quarter" idx="5"/>
          </p:nvPr>
        </p:nvSpPr>
        <p:spPr/>
        <p:txBody>
          <a:bodyPr/>
          <a:lstStyle/>
          <a:p>
            <a:fld id="{7087E104-8F33-4EEA-A33C-3F35CFF331C4}" type="slidenum">
              <a:rPr lang="en-US" smtClean="0"/>
              <a:t>32</a:t>
            </a:fld>
            <a:endParaRPr lang="en-US"/>
          </a:p>
        </p:txBody>
      </p:sp>
    </p:spTree>
    <p:extLst>
      <p:ext uri="{BB962C8B-B14F-4D97-AF65-F5344CB8AC3E}">
        <p14:creationId xmlns:p14="http://schemas.microsoft.com/office/powerpoint/2010/main" val="1287468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 OpenStax High School Physics</a:t>
            </a:r>
          </a:p>
          <a:p>
            <a:r>
              <a:rPr lang="en-US" dirty="0"/>
              <a:t>OpenStax College Physics 2e 10.5</a:t>
            </a:r>
          </a:p>
        </p:txBody>
      </p:sp>
      <p:sp>
        <p:nvSpPr>
          <p:cNvPr id="4" name="Slide Number Placeholder 3"/>
          <p:cNvSpPr>
            <a:spLocks noGrp="1"/>
          </p:cNvSpPr>
          <p:nvPr>
            <p:ph type="sldNum" sz="quarter" idx="5"/>
          </p:nvPr>
        </p:nvSpPr>
        <p:spPr/>
        <p:txBody>
          <a:bodyPr/>
          <a:lstStyle/>
          <a:p>
            <a:fld id="{7087E104-8F33-4EEA-A33C-3F35CFF331C4}" type="slidenum">
              <a:rPr lang="en-US" smtClean="0"/>
              <a:t>34</a:t>
            </a:fld>
            <a:endParaRPr lang="en-US"/>
          </a:p>
        </p:txBody>
      </p:sp>
    </p:spTree>
    <p:extLst>
      <p:ext uri="{BB962C8B-B14F-4D97-AF65-F5344CB8AC3E}">
        <p14:creationId xmlns:p14="http://schemas.microsoft.com/office/powerpoint/2010/main" val="4021561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Demo with the rotation rods</a:t>
            </a:r>
          </a:p>
          <a:p>
            <a:endParaRPr lang="en-US" dirty="0"/>
          </a:p>
          <a:p>
            <a:r>
              <a:rPr lang="en-US" i="1" dirty="0"/>
              <a:t>I</a:t>
            </a:r>
            <a:r>
              <a:rPr lang="en-US" i="0" dirty="0"/>
              <a:t> is like </a:t>
            </a:r>
            <a:r>
              <a:rPr lang="en-US" i="1" dirty="0"/>
              <a:t>m</a:t>
            </a:r>
            <a:r>
              <a:rPr lang="en-US" i="0" dirty="0"/>
              <a:t> for</a:t>
            </a:r>
            <a:r>
              <a:rPr lang="en-US" i="0" baseline="0" dirty="0"/>
              <a:t> rotational motion</a:t>
            </a:r>
            <a:endParaRPr lang="en-US" i="1" dirty="0"/>
          </a:p>
        </p:txBody>
      </p:sp>
      <p:sp>
        <p:nvSpPr>
          <p:cNvPr id="4" name="Slide Number Placeholder 3"/>
          <p:cNvSpPr>
            <a:spLocks noGrp="1"/>
          </p:cNvSpPr>
          <p:nvPr>
            <p:ph type="sldNum" sz="quarter" idx="10"/>
          </p:nvPr>
        </p:nvSpPr>
        <p:spPr/>
        <p:txBody>
          <a:bodyPr/>
          <a:lstStyle/>
          <a:p>
            <a:fld id="{3B69E9D9-963D-43D5-9543-74EF5150031C}"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36</a:t>
            </a:fld>
            <a:endParaRPr lang="en-US"/>
          </a:p>
        </p:txBody>
      </p:sp>
    </p:spTree>
    <p:extLst>
      <p:ext uri="{BB962C8B-B14F-4D97-AF65-F5344CB8AC3E}">
        <p14:creationId xmlns:p14="http://schemas.microsoft.com/office/powerpoint/2010/main" val="379146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92500"/>
              </a:bodyPr>
              <a:lstStyle/>
              <a:p>
                <a:r>
                  <a:rPr lang="en-US" dirty="0"/>
                  <a:t>Disk 1:</a:t>
                </a:r>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𝜔</m:t>
                          </m:r>
                        </m:e>
                        <m:sub>
                          <m:r>
                            <a:rPr lang="en-US" b="0" i="1" dirty="0" smtClean="0">
                              <a:latin typeface="Cambria Math"/>
                            </a:rPr>
                            <m:t>0</m:t>
                          </m:r>
                        </m:sub>
                      </m:sSub>
                      <m:r>
                        <a:rPr lang="en-US" i="1" dirty="0" smtClean="0">
                          <a:latin typeface="Cambria Math"/>
                        </a:rPr>
                        <m:t>=8</m:t>
                      </m:r>
                      <m:f>
                        <m:fPr>
                          <m:ctrlPr>
                            <a:rPr lang="en-US" i="1" baseline="0" dirty="0" smtClean="0">
                              <a:latin typeface="Cambria Math" panose="02040503050406030204" pitchFamily="18" charset="0"/>
                            </a:rPr>
                          </m:ctrlPr>
                        </m:fPr>
                        <m:num>
                          <m:r>
                            <a:rPr lang="en-US" i="1" baseline="0" dirty="0" err="1" smtClean="0">
                              <a:latin typeface="Cambria Math"/>
                            </a:rPr>
                            <m:t>𝑟𝑎𝑑</m:t>
                          </m:r>
                        </m:num>
                        <m:den>
                          <m:r>
                            <a:rPr lang="en-US" i="1" baseline="0" dirty="0" smtClean="0">
                              <a:latin typeface="Cambria Math"/>
                            </a:rPr>
                            <m:t>𝑠</m:t>
                          </m:r>
                        </m:den>
                      </m:f>
                      <m:r>
                        <a:rPr lang="en-US" b="0" i="1" baseline="0" dirty="0" smtClean="0">
                          <a:latin typeface="Cambria Math"/>
                        </a:rPr>
                        <m:t>, </m:t>
                      </m:r>
                      <m:r>
                        <a:rPr lang="en-US" i="1" baseline="0" dirty="0" smtClean="0">
                          <a:latin typeface="Cambria Math"/>
                        </a:rPr>
                        <m:t>𝑟</m:t>
                      </m:r>
                      <m:r>
                        <a:rPr lang="en-US" i="1" baseline="0" dirty="0" smtClean="0">
                          <a:latin typeface="Cambria Math"/>
                        </a:rPr>
                        <m:t>=0.4 </m:t>
                      </m:r>
                      <m:r>
                        <a:rPr lang="en-US" i="1" baseline="0" dirty="0" smtClean="0">
                          <a:latin typeface="Cambria Math"/>
                        </a:rPr>
                        <m:t>𝑚</m:t>
                      </m:r>
                      <m:r>
                        <a:rPr lang="en-US" b="0" i="1" baseline="0" dirty="0" smtClean="0">
                          <a:latin typeface="Cambria Math"/>
                        </a:rPr>
                        <m:t>, </m:t>
                      </m:r>
                      <m:r>
                        <a:rPr lang="en-US" i="1" baseline="0" dirty="0" smtClean="0">
                          <a:latin typeface="Cambria Math"/>
                        </a:rPr>
                        <m:t>𝑚</m:t>
                      </m:r>
                      <m:r>
                        <a:rPr lang="en-US" i="1" baseline="0" dirty="0" smtClean="0">
                          <a:latin typeface="Cambria Math"/>
                        </a:rPr>
                        <m:t>=10 </m:t>
                      </m:r>
                      <m:r>
                        <a:rPr lang="en-US" i="1" baseline="0" dirty="0" smtClean="0">
                          <a:latin typeface="Cambria Math"/>
                        </a:rPr>
                        <m:t>𝑘𝑔</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𝐼</m:t>
                      </m:r>
                      <m:r>
                        <a:rPr lang="en-US" i="1" baseline="0" dirty="0" smtClean="0">
                          <a:latin typeface="Cambria Math"/>
                        </a:rPr>
                        <m:t>=</m:t>
                      </m:r>
                      <m:f>
                        <m:fPr>
                          <m:ctrlPr>
                            <a:rPr lang="en-US" b="0" i="1" baseline="0" dirty="0" smtClean="0">
                              <a:latin typeface="Cambria Math" panose="02040503050406030204" pitchFamily="18" charset="0"/>
                            </a:rPr>
                          </m:ctrlPr>
                        </m:fPr>
                        <m:num>
                          <m:r>
                            <a:rPr lang="en-US" b="0" i="1" baseline="0" dirty="0" smtClean="0">
                              <a:latin typeface="Cambria Math"/>
                            </a:rPr>
                            <m:t>1</m:t>
                          </m:r>
                        </m:num>
                        <m:den>
                          <m:r>
                            <a:rPr lang="en-US" b="0" i="1" baseline="0" dirty="0" smtClean="0">
                              <a:latin typeface="Cambria Math"/>
                            </a:rPr>
                            <m:t>2</m:t>
                          </m:r>
                        </m:den>
                      </m:f>
                      <m:r>
                        <a:rPr lang="en-US" i="1" baseline="0" dirty="0" smtClean="0">
                          <a:latin typeface="Cambria Math"/>
                        </a:rPr>
                        <m:t>𝑀</m:t>
                      </m:r>
                      <m:sSup>
                        <m:sSupPr>
                          <m:ctrlPr>
                            <a:rPr lang="en-US" b="0" i="1" baseline="0" dirty="0" smtClean="0">
                              <a:latin typeface="Cambria Math" panose="02040503050406030204" pitchFamily="18" charset="0"/>
                            </a:rPr>
                          </m:ctrlPr>
                        </m:sSupPr>
                        <m:e>
                          <m:r>
                            <a:rPr lang="en-US" i="1" baseline="0" dirty="0" smtClean="0">
                              <a:latin typeface="Cambria Math"/>
                            </a:rPr>
                            <m:t>𝑅</m:t>
                          </m:r>
                        </m:e>
                        <m:sup>
                          <m:r>
                            <a:rPr lang="en-US" b="0" i="1" baseline="0" dirty="0" smtClean="0">
                              <a:latin typeface="Cambria Math"/>
                            </a:rPr>
                            <m:t>2</m:t>
                          </m:r>
                        </m:sup>
                      </m:sSup>
                      <m:r>
                        <a:rPr lang="en-US" i="1" baseline="0" dirty="0" smtClean="0">
                          <a:latin typeface="Cambria Math"/>
                        </a:rPr>
                        <m:t>=</m:t>
                      </m:r>
                      <m:f>
                        <m:fPr>
                          <m:ctrlPr>
                            <a:rPr lang="en-US" b="0" i="1" baseline="0" dirty="0" smtClean="0">
                              <a:latin typeface="Cambria Math" panose="02040503050406030204" pitchFamily="18" charset="0"/>
                            </a:rPr>
                          </m:ctrlPr>
                        </m:fPr>
                        <m:num>
                          <m:r>
                            <a:rPr lang="en-US" b="0" i="1" baseline="0" dirty="0" smtClean="0">
                              <a:latin typeface="Cambria Math"/>
                            </a:rPr>
                            <m:t>1</m:t>
                          </m:r>
                        </m:num>
                        <m:den>
                          <m:r>
                            <a:rPr lang="en-US" b="0" i="1" baseline="0" dirty="0" smtClean="0">
                              <a:latin typeface="Cambria Math"/>
                            </a:rPr>
                            <m:t>2</m:t>
                          </m:r>
                        </m:den>
                      </m:f>
                      <m:d>
                        <m:dPr>
                          <m:ctrlPr>
                            <a:rPr lang="en-US" b="0" i="1" baseline="0" dirty="0" smtClean="0">
                              <a:latin typeface="Cambria Math" panose="02040503050406030204" pitchFamily="18" charset="0"/>
                            </a:rPr>
                          </m:ctrlPr>
                        </m:dPr>
                        <m:e>
                          <m:r>
                            <a:rPr lang="en-US" i="1" baseline="0" dirty="0" smtClean="0">
                              <a:latin typeface="Cambria Math"/>
                            </a:rPr>
                            <m:t>10 </m:t>
                          </m:r>
                          <m:r>
                            <a:rPr lang="en-US" i="1" baseline="0" dirty="0" smtClean="0">
                              <a:latin typeface="Cambria Math"/>
                            </a:rPr>
                            <m:t>𝑘𝑔</m:t>
                          </m:r>
                        </m:e>
                      </m:d>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i="1" baseline="0" dirty="0" smtClean="0">
                                  <a:latin typeface="Cambria Math"/>
                                </a:rPr>
                                <m:t>0.4 </m:t>
                              </m:r>
                              <m:r>
                                <a:rPr lang="en-US" i="1" baseline="0" dirty="0" smtClean="0">
                                  <a:latin typeface="Cambria Math"/>
                                </a:rPr>
                                <m:t>𝑚</m:t>
                              </m:r>
                            </m:e>
                          </m:d>
                        </m:e>
                        <m:sup>
                          <m:r>
                            <a:rPr lang="en-US" b="0" i="1" baseline="0" dirty="0" smtClean="0">
                              <a:latin typeface="Cambria Math"/>
                            </a:rPr>
                            <m:t>2</m:t>
                          </m:r>
                        </m:sup>
                      </m:sSup>
                      <m:r>
                        <a:rPr lang="en-US" i="1" baseline="0" dirty="0" smtClean="0">
                          <a:latin typeface="Cambria Math"/>
                        </a:rPr>
                        <m:t>=0.8 </m:t>
                      </m:r>
                      <m:r>
                        <a:rPr lang="en-US" i="1" baseline="0" dirty="0" smtClean="0">
                          <a:latin typeface="Cambria Math"/>
                        </a:rPr>
                        <m:t>𝑘𝑔</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oMath>
                  </m:oMathPara>
                </a14:m>
                <a:endParaRPr lang="en-US" baseline="0" dirty="0"/>
              </a:p>
              <a:p>
                <a:endParaRPr lang="en-US" baseline="0" dirty="0"/>
              </a:p>
              <a:p>
                <a:r>
                  <a:rPr lang="en-US" i="0" baseline="0" dirty="0">
                    <a:latin typeface="+mj-lt"/>
                  </a:rPr>
                  <a:t>Disk 2: </a:t>
                </a:r>
                <a:endParaRPr lang="en-US" baseline="0" dirty="0"/>
              </a:p>
              <a:p>
                <a:pPr/>
                <a14:m>
                  <m:oMathPara xmlns:m="http://schemas.openxmlformats.org/officeDocument/2006/math">
                    <m:oMathParaPr>
                      <m:jc m:val="centerGroup"/>
                    </m:oMathParaPr>
                    <m:oMath xmlns:m="http://schemas.openxmlformats.org/officeDocument/2006/math">
                      <m:sSub>
                        <m:sSubPr>
                          <m:ctrlPr>
                            <a:rPr lang="en-US" i="1" baseline="0" dirty="0" smtClean="0">
                              <a:latin typeface="Cambria Math" panose="02040503050406030204" pitchFamily="18" charset="0"/>
                            </a:rPr>
                          </m:ctrlPr>
                        </m:sSubPr>
                        <m:e>
                          <m:r>
                            <a:rPr lang="en-US" i="1" dirty="0" smtClean="0">
                              <a:latin typeface="Cambria Math"/>
                            </a:rPr>
                            <m:t>𝜔</m:t>
                          </m:r>
                        </m:e>
                        <m:sub>
                          <m:r>
                            <a:rPr lang="en-US" i="1" baseline="0" dirty="0" smtClean="0">
                              <a:latin typeface="Cambria Math"/>
                            </a:rPr>
                            <m:t>0</m:t>
                          </m:r>
                        </m:sub>
                      </m:sSub>
                      <m:r>
                        <a:rPr lang="en-US" i="1" dirty="0" smtClean="0">
                          <a:latin typeface="Cambria Math"/>
                        </a:rPr>
                        <m:t>=0</m:t>
                      </m:r>
                      <m:f>
                        <m:fPr>
                          <m:ctrlPr>
                            <a:rPr lang="en-US" i="1" baseline="0" dirty="0" smtClean="0">
                              <a:latin typeface="Cambria Math" panose="02040503050406030204" pitchFamily="18" charset="0"/>
                            </a:rPr>
                          </m:ctrlPr>
                        </m:fPr>
                        <m:num>
                          <m:r>
                            <a:rPr lang="en-US" i="1" baseline="0" dirty="0" err="1" smtClean="0">
                              <a:latin typeface="Cambria Math"/>
                            </a:rPr>
                            <m:t>𝑟𝑎𝑑</m:t>
                          </m:r>
                        </m:num>
                        <m:den>
                          <m:r>
                            <a:rPr lang="en-US" i="1" baseline="0" dirty="0" smtClean="0">
                              <a:latin typeface="Cambria Math"/>
                            </a:rPr>
                            <m:t>𝑠</m:t>
                          </m:r>
                        </m:den>
                      </m:f>
                      <m:r>
                        <a:rPr lang="en-US" b="0" i="1" baseline="0" dirty="0" smtClean="0">
                          <a:latin typeface="Cambria Math"/>
                        </a:rPr>
                        <m:t>, </m:t>
                      </m:r>
                      <m:r>
                        <a:rPr lang="en-US" i="1" baseline="0" dirty="0" smtClean="0">
                          <a:latin typeface="Cambria Math"/>
                        </a:rPr>
                        <m:t>𝑟</m:t>
                      </m:r>
                      <m:r>
                        <a:rPr lang="en-US" i="1" baseline="0" dirty="0" smtClean="0">
                          <a:latin typeface="Cambria Math"/>
                        </a:rPr>
                        <m:t>=0.3 </m:t>
                      </m:r>
                      <m:r>
                        <a:rPr lang="en-US" i="1" baseline="0" dirty="0" smtClean="0">
                          <a:latin typeface="Cambria Math"/>
                        </a:rPr>
                        <m:t>𝑚</m:t>
                      </m:r>
                      <m:r>
                        <a:rPr lang="en-US" b="0" i="1" baseline="0" dirty="0" smtClean="0">
                          <a:latin typeface="Cambria Math"/>
                        </a:rPr>
                        <m:t>, </m:t>
                      </m:r>
                      <m:r>
                        <a:rPr lang="en-US" i="1" baseline="0" dirty="0" smtClean="0">
                          <a:latin typeface="Cambria Math"/>
                        </a:rPr>
                        <m:t>𝑚</m:t>
                      </m:r>
                      <m:r>
                        <a:rPr lang="en-US" i="1" baseline="0" dirty="0" smtClean="0">
                          <a:latin typeface="Cambria Math"/>
                        </a:rPr>
                        <m:t>=9 </m:t>
                      </m:r>
                      <m:r>
                        <a:rPr lang="en-US" i="1" baseline="0" dirty="0" smtClean="0">
                          <a:latin typeface="Cambria Math"/>
                        </a:rPr>
                        <m:t>𝑘𝑔</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𝐼</m:t>
                      </m:r>
                      <m:r>
                        <a:rPr lang="en-US" i="1" baseline="0" dirty="0" smtClean="0">
                          <a:latin typeface="Cambria Math"/>
                        </a:rPr>
                        <m:t>=</m:t>
                      </m:r>
                      <m:f>
                        <m:fPr>
                          <m:ctrlPr>
                            <a:rPr lang="en-US" b="0" i="1" baseline="0" dirty="0" smtClean="0">
                              <a:latin typeface="Cambria Math" panose="02040503050406030204" pitchFamily="18" charset="0"/>
                            </a:rPr>
                          </m:ctrlPr>
                        </m:fPr>
                        <m:num>
                          <m:r>
                            <a:rPr lang="en-US" b="0" i="1" baseline="0" dirty="0" smtClean="0">
                              <a:latin typeface="Cambria Math"/>
                            </a:rPr>
                            <m:t>1</m:t>
                          </m:r>
                        </m:num>
                        <m:den>
                          <m:r>
                            <a:rPr lang="en-US" b="0" i="1" baseline="0" dirty="0" smtClean="0">
                              <a:latin typeface="Cambria Math"/>
                            </a:rPr>
                            <m:t>2</m:t>
                          </m:r>
                        </m:den>
                      </m:f>
                      <m:r>
                        <a:rPr lang="en-US" i="1" baseline="0" dirty="0" smtClean="0">
                          <a:latin typeface="Cambria Math"/>
                        </a:rPr>
                        <m:t>𝑀</m:t>
                      </m:r>
                      <m:sSup>
                        <m:sSupPr>
                          <m:ctrlPr>
                            <a:rPr lang="en-US" b="0" i="1" baseline="0" dirty="0" smtClean="0">
                              <a:latin typeface="Cambria Math" panose="02040503050406030204" pitchFamily="18" charset="0"/>
                            </a:rPr>
                          </m:ctrlPr>
                        </m:sSupPr>
                        <m:e>
                          <m:r>
                            <a:rPr lang="en-US" i="1" baseline="0" dirty="0" smtClean="0">
                              <a:latin typeface="Cambria Math"/>
                            </a:rPr>
                            <m:t>𝑅</m:t>
                          </m:r>
                        </m:e>
                        <m:sup>
                          <m:r>
                            <a:rPr lang="en-US" b="0" i="1" baseline="0" dirty="0" smtClean="0">
                              <a:latin typeface="Cambria Math"/>
                            </a:rPr>
                            <m:t>2</m:t>
                          </m:r>
                        </m:sup>
                      </m:sSup>
                      <m:r>
                        <a:rPr lang="en-US" i="1" baseline="0" dirty="0" smtClean="0">
                          <a:latin typeface="Cambria Math"/>
                        </a:rPr>
                        <m:t>=</m:t>
                      </m:r>
                      <m:f>
                        <m:fPr>
                          <m:ctrlPr>
                            <a:rPr lang="en-US" b="0" i="1" baseline="0" dirty="0" smtClean="0">
                              <a:latin typeface="Cambria Math" panose="02040503050406030204" pitchFamily="18" charset="0"/>
                            </a:rPr>
                          </m:ctrlPr>
                        </m:fPr>
                        <m:num>
                          <m:r>
                            <a:rPr lang="en-US" b="0" i="1" baseline="0" dirty="0" smtClean="0">
                              <a:latin typeface="Cambria Math"/>
                            </a:rPr>
                            <m:t>1</m:t>
                          </m:r>
                        </m:num>
                        <m:den>
                          <m:r>
                            <a:rPr lang="en-US" b="0" i="1" baseline="0" dirty="0" smtClean="0">
                              <a:latin typeface="Cambria Math"/>
                            </a:rPr>
                            <m:t>2</m:t>
                          </m:r>
                        </m:den>
                      </m:f>
                      <m:d>
                        <m:dPr>
                          <m:ctrlPr>
                            <a:rPr lang="en-US" b="0" i="1" baseline="0" dirty="0" smtClean="0">
                              <a:latin typeface="Cambria Math" panose="02040503050406030204" pitchFamily="18" charset="0"/>
                            </a:rPr>
                          </m:ctrlPr>
                        </m:dPr>
                        <m:e>
                          <m:r>
                            <a:rPr lang="en-US" i="1" baseline="0" dirty="0" smtClean="0">
                              <a:latin typeface="Cambria Math"/>
                            </a:rPr>
                            <m:t>9 </m:t>
                          </m:r>
                          <m:r>
                            <a:rPr lang="en-US" i="1" baseline="0" dirty="0" smtClean="0">
                              <a:latin typeface="Cambria Math"/>
                            </a:rPr>
                            <m:t>𝑘𝑔</m:t>
                          </m:r>
                        </m:e>
                      </m:d>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i="1" baseline="0" dirty="0" smtClean="0">
                                  <a:latin typeface="Cambria Math"/>
                                </a:rPr>
                                <m:t>0.3 </m:t>
                              </m:r>
                              <m:r>
                                <a:rPr lang="en-US" i="1" baseline="0" dirty="0" smtClean="0">
                                  <a:latin typeface="Cambria Math"/>
                                </a:rPr>
                                <m:t>𝑚</m:t>
                              </m:r>
                            </m:e>
                          </m:d>
                        </m:e>
                        <m:sup>
                          <m:r>
                            <a:rPr lang="en-US" b="0" i="1" baseline="0" dirty="0" smtClean="0">
                              <a:latin typeface="Cambria Math"/>
                            </a:rPr>
                            <m:t>2</m:t>
                          </m:r>
                        </m:sup>
                      </m:sSup>
                      <m:r>
                        <a:rPr lang="en-US" i="1" baseline="0" dirty="0" smtClean="0">
                          <a:latin typeface="Cambria Math"/>
                        </a:rPr>
                        <m:t>=0.405 </m:t>
                      </m:r>
                      <m:r>
                        <a:rPr lang="en-US" i="1" baseline="0" dirty="0" smtClean="0">
                          <a:latin typeface="Cambria Math"/>
                        </a:rPr>
                        <m:t>𝑘𝑔</m:t>
                      </m:r>
                      <m:r>
                        <a:rPr lang="en-US" i="1" baseline="0" dirty="0" smtClean="0">
                          <a:latin typeface="Cambria Math"/>
                        </a:rPr>
                        <m:t> </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oMath>
                  </m:oMathPara>
                </a14:m>
                <a:endParaRPr lang="en-US" baseline="30000" dirty="0"/>
              </a:p>
              <a:p>
                <a:pPr/>
                <a14:m>
                  <m:oMathPara xmlns:m="http://schemas.openxmlformats.org/officeDocument/2006/math">
                    <m:oMathParaPr>
                      <m:jc m:val="centerGroup"/>
                    </m:oMathParaPr>
                    <m:oMath xmlns:m="http://schemas.openxmlformats.org/officeDocument/2006/math">
                      <m:r>
                        <a:rPr lang="en-US" i="1" baseline="0" dirty="0" smtClean="0">
                          <a:latin typeface="Cambria Math"/>
                        </a:rPr>
                        <m:t>𝐿</m:t>
                      </m:r>
                      <m:r>
                        <a:rPr lang="en-US" i="1" baseline="0" dirty="0" smtClean="0">
                          <a:latin typeface="Cambria Math"/>
                        </a:rPr>
                        <m:t>=</m:t>
                      </m:r>
                      <m:r>
                        <a:rPr lang="en-US" i="1" baseline="0" dirty="0" smtClean="0">
                          <a:latin typeface="Cambria Math"/>
                        </a:rPr>
                        <m:t>𝐼</m:t>
                      </m:r>
                      <m:r>
                        <a:rPr lang="en-US" b="0" i="1" baseline="0" dirty="0" smtClean="0">
                          <a:latin typeface="Cambria Math"/>
                        </a:rPr>
                        <m:t>𝜔</m:t>
                      </m:r>
                    </m:oMath>
                  </m:oMathPara>
                </a14:m>
                <a:endParaRPr lang="en-US" baseline="0"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𝐿</m:t>
                          </m:r>
                        </m:e>
                        <m:sub>
                          <m:r>
                            <a:rPr lang="en-US" b="0" i="1" dirty="0" smtClean="0">
                              <a:latin typeface="Cambria Math"/>
                            </a:rPr>
                            <m:t>0</m:t>
                          </m:r>
                        </m:sub>
                      </m:sSub>
                      <m:r>
                        <a:rPr lang="en-US" i="1" baseline="0" dirty="0" smtClean="0">
                          <a:latin typeface="Cambria Math"/>
                        </a:rPr>
                        <m:t>=</m:t>
                      </m:r>
                      <m:sSub>
                        <m:sSubPr>
                          <m:ctrlPr>
                            <a:rPr lang="en-US" i="1" baseline="0" dirty="0" smtClean="0">
                              <a:latin typeface="Cambria Math" panose="02040503050406030204" pitchFamily="18" charset="0"/>
                            </a:rPr>
                          </m:ctrlPr>
                        </m:sSubPr>
                        <m:e>
                          <m:r>
                            <a:rPr lang="en-US" i="1" baseline="0" dirty="0" smtClean="0">
                              <a:latin typeface="Cambria Math"/>
                            </a:rPr>
                            <m:t>𝐿</m:t>
                          </m:r>
                        </m:e>
                        <m:sub>
                          <m:r>
                            <a:rPr lang="en-US" i="1" baseline="0" dirty="0" smtClean="0">
                              <a:latin typeface="Cambria Math"/>
                            </a:rPr>
                            <m:t>𝑓</m:t>
                          </m:r>
                        </m:sub>
                      </m:sSub>
                    </m:oMath>
                  </m:oMathPara>
                </a14:m>
                <a:endParaRPr lang="en-US" baseline="0" dirty="0"/>
              </a:p>
              <a:p>
                <a:pPr/>
                <a14:m>
                  <m:oMathPara xmlns:m="http://schemas.openxmlformats.org/officeDocument/2006/math">
                    <m:oMathParaPr>
                      <m:jc m:val="centerGroup"/>
                    </m:oMathParaPr>
                    <m:oMath xmlns:m="http://schemas.openxmlformats.org/officeDocument/2006/math">
                      <m:d>
                        <m:dPr>
                          <m:ctrlPr>
                            <a:rPr lang="en-US" i="1" baseline="0" dirty="0" smtClean="0">
                              <a:latin typeface="Cambria Math" panose="02040503050406030204" pitchFamily="18" charset="0"/>
                            </a:rPr>
                          </m:ctrlPr>
                        </m:dPr>
                        <m:e>
                          <m:r>
                            <a:rPr lang="en-US" i="1" baseline="0" dirty="0" smtClean="0">
                              <a:latin typeface="Cambria Math"/>
                            </a:rPr>
                            <m:t>0.8 </m:t>
                          </m:r>
                          <m:r>
                            <a:rPr lang="en-US" i="1" baseline="0" dirty="0" smtClean="0">
                              <a:latin typeface="Cambria Math"/>
                            </a:rPr>
                            <m:t>𝑘𝑔</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e>
                      </m:d>
                      <m:d>
                        <m:dPr>
                          <m:ctrlPr>
                            <a:rPr lang="en-US" b="0" i="1" baseline="0" dirty="0" smtClean="0">
                              <a:latin typeface="Cambria Math" panose="02040503050406030204" pitchFamily="18" charset="0"/>
                            </a:rPr>
                          </m:ctrlPr>
                        </m:dPr>
                        <m:e>
                          <m:r>
                            <a:rPr lang="en-US" i="1" baseline="0" dirty="0" smtClean="0">
                              <a:latin typeface="Cambria Math"/>
                            </a:rPr>
                            <m:t>8</m:t>
                          </m:r>
                          <m:f>
                            <m:fPr>
                              <m:ctrlPr>
                                <a:rPr lang="en-US" i="1" baseline="0" dirty="0" smtClean="0">
                                  <a:latin typeface="Cambria Math" panose="02040503050406030204" pitchFamily="18" charset="0"/>
                                </a:rPr>
                              </m:ctrlPr>
                            </m:fPr>
                            <m:num>
                              <m:r>
                                <a:rPr lang="en-US" i="1" baseline="0" dirty="0" smtClean="0">
                                  <a:latin typeface="Cambria Math"/>
                                </a:rPr>
                                <m:t>𝑟𝑎𝑑</m:t>
                              </m:r>
                            </m:num>
                            <m:den>
                              <m:r>
                                <a:rPr lang="en-US" i="1" baseline="0" dirty="0" smtClean="0">
                                  <a:latin typeface="Cambria Math"/>
                                </a:rPr>
                                <m:t>𝑠</m:t>
                              </m:r>
                            </m:den>
                          </m:f>
                        </m:e>
                      </m:d>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0.405</m:t>
                          </m:r>
                          <m:r>
                            <a:rPr lang="en-US" b="0" i="1" baseline="0" dirty="0" smtClean="0">
                              <a:latin typeface="Cambria Math"/>
                            </a:rPr>
                            <m:t> </m:t>
                          </m:r>
                          <m:r>
                            <a:rPr lang="en-US" i="1" baseline="0" dirty="0" smtClean="0">
                              <a:latin typeface="Cambria Math"/>
                            </a:rPr>
                            <m:t>𝑘𝑔</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e>
                      </m:d>
                      <m:d>
                        <m:dPr>
                          <m:ctrlPr>
                            <a:rPr lang="en-US" b="0" i="1" baseline="0" dirty="0" smtClean="0">
                              <a:latin typeface="Cambria Math" panose="02040503050406030204" pitchFamily="18" charset="0"/>
                            </a:rPr>
                          </m:ctrlPr>
                        </m:dPr>
                        <m:e>
                          <m:r>
                            <a:rPr lang="en-US" i="1" baseline="0" dirty="0" smtClean="0">
                              <a:latin typeface="Cambria Math"/>
                            </a:rPr>
                            <m:t>0</m:t>
                          </m:r>
                        </m:e>
                      </m:d>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0.8</m:t>
                          </m:r>
                          <m:r>
                            <a:rPr lang="en-US" b="0" i="1" baseline="0" dirty="0" smtClean="0">
                              <a:latin typeface="Cambria Math"/>
                            </a:rPr>
                            <m:t> </m:t>
                          </m:r>
                          <m:r>
                            <a:rPr lang="en-US" i="1" baseline="0" dirty="0" smtClean="0">
                              <a:latin typeface="Cambria Math"/>
                            </a:rPr>
                            <m:t>𝑘𝑔</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r>
                            <a:rPr lang="en-US" i="1" baseline="0" dirty="0" smtClean="0">
                              <a:latin typeface="Cambria Math"/>
                            </a:rPr>
                            <m:t>+0.405</m:t>
                          </m:r>
                          <m:r>
                            <a:rPr lang="en-US" b="0" i="1" baseline="0" dirty="0" smtClean="0">
                              <a:latin typeface="Cambria Math"/>
                            </a:rPr>
                            <m:t> </m:t>
                          </m:r>
                          <m:r>
                            <a:rPr lang="en-US" i="1" baseline="0" dirty="0" smtClean="0">
                              <a:latin typeface="Cambria Math"/>
                            </a:rPr>
                            <m:t>𝑘𝑔</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e>
                      </m:d>
                      <m:r>
                        <a:rPr lang="en-US" b="0" i="1" baseline="0" dirty="0" smtClean="0">
                          <a:latin typeface="Cambria Math"/>
                        </a:rPr>
                        <m:t>𝜔</m:t>
                      </m:r>
                    </m:oMath>
                  </m:oMathPara>
                </a14:m>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a:rPr>
                        <m:t>6.4 </m:t>
                      </m:r>
                      <m:r>
                        <a:rPr lang="en-US" i="1" dirty="0" smtClean="0">
                          <a:latin typeface="Cambria Math"/>
                        </a:rPr>
                        <m:t>𝑘𝑔</m:t>
                      </m:r>
                      <m:sSup>
                        <m:sSupPr>
                          <m:ctrlPr>
                            <a:rPr lang="en-US" b="0" i="1" dirty="0" smtClean="0">
                              <a:latin typeface="Cambria Math" panose="02040503050406030204" pitchFamily="18" charset="0"/>
                            </a:rPr>
                          </m:ctrlPr>
                        </m:sSupPr>
                        <m:e>
                          <m:r>
                            <a:rPr lang="en-US" i="1" dirty="0" smtClean="0">
                              <a:latin typeface="Cambria Math"/>
                            </a:rPr>
                            <m:t>𝑚</m:t>
                          </m:r>
                        </m:e>
                        <m:sup>
                          <m:r>
                            <a:rPr lang="en-US" b="0" i="1" dirty="0" smtClean="0">
                              <a:latin typeface="Cambria Math"/>
                            </a:rPr>
                            <m:t>2</m:t>
                          </m:r>
                        </m:sup>
                      </m:sSup>
                      <m:r>
                        <a:rPr lang="en-US" i="1" baseline="0" dirty="0" smtClean="0">
                          <a:latin typeface="Cambria Math"/>
                        </a:rPr>
                        <m:t>=</m:t>
                      </m:r>
                      <m:d>
                        <m:dPr>
                          <m:ctrlPr>
                            <a:rPr lang="en-US" i="1" baseline="0" dirty="0" smtClean="0">
                              <a:latin typeface="Cambria Math" panose="02040503050406030204" pitchFamily="18" charset="0"/>
                            </a:rPr>
                          </m:ctrlPr>
                        </m:dPr>
                        <m:e>
                          <m:r>
                            <a:rPr lang="en-US" i="1" baseline="0" dirty="0" smtClean="0">
                              <a:latin typeface="Cambria Math"/>
                            </a:rPr>
                            <m:t>1.205 </m:t>
                          </m:r>
                          <m:r>
                            <a:rPr lang="en-US" i="1" baseline="0" dirty="0" smtClean="0">
                              <a:latin typeface="Cambria Math"/>
                            </a:rPr>
                            <m:t>𝑘𝑔</m:t>
                          </m:r>
                          <m:sSup>
                            <m:sSupPr>
                              <m:ctrlPr>
                                <a:rPr lang="en-US" b="0" i="1" baseline="0" dirty="0" smtClean="0">
                                  <a:latin typeface="Cambria Math" panose="02040503050406030204" pitchFamily="18" charset="0"/>
                                </a:rPr>
                              </m:ctrlPr>
                            </m:sSupPr>
                            <m:e>
                              <m:r>
                                <a:rPr lang="en-US" i="1" baseline="0" dirty="0" smtClean="0">
                                  <a:latin typeface="Cambria Math"/>
                                </a:rPr>
                                <m:t>𝑚</m:t>
                              </m:r>
                            </m:e>
                            <m:sup>
                              <m:r>
                                <a:rPr lang="en-US" b="0" i="1" baseline="0" dirty="0" smtClean="0">
                                  <a:latin typeface="Cambria Math"/>
                                </a:rPr>
                                <m:t>2</m:t>
                              </m:r>
                            </m:sup>
                          </m:sSup>
                        </m:e>
                      </m:d>
                      <m:r>
                        <a:rPr lang="en-US" b="0" i="1" baseline="0" dirty="0" smtClean="0">
                          <a:latin typeface="Cambria Math"/>
                        </a:rPr>
                        <m:t>𝜔</m:t>
                      </m:r>
                    </m:oMath>
                  </m:oMathPara>
                </a14:m>
                <a:endParaRPr lang="en-US" dirty="0"/>
              </a:p>
              <a:p>
                <a:pPr/>
                <a14:m>
                  <m:oMathPara xmlns:m="http://schemas.openxmlformats.org/officeDocument/2006/math">
                    <m:oMathParaPr>
                      <m:jc m:val="centerGroup"/>
                    </m:oMathParaPr>
                    <m:oMath xmlns:m="http://schemas.openxmlformats.org/officeDocument/2006/math">
                      <m:r>
                        <a:rPr lang="en-US" b="0" i="1" dirty="0" smtClean="0">
                          <a:latin typeface="Cambria Math"/>
                        </a:rPr>
                        <m:t>𝜔</m:t>
                      </m:r>
                      <m:r>
                        <a:rPr lang="en-US" i="1" dirty="0" smtClean="0">
                          <a:latin typeface="Cambria Math"/>
                        </a:rPr>
                        <m:t>=5.31 </m:t>
                      </m:r>
                      <m:r>
                        <a:rPr lang="en-US" i="1" dirty="0" err="1" smtClean="0">
                          <a:latin typeface="Cambria Math"/>
                        </a:rPr>
                        <m:t>𝑟𝑎𝑑</m:t>
                      </m:r>
                      <m:r>
                        <a:rPr lang="en-US" i="1" dirty="0" smtClean="0">
                          <a:latin typeface="Cambria Math"/>
                        </a:rPr>
                        <m:t>/</m:t>
                      </m:r>
                      <m:r>
                        <a:rPr lang="en-US" i="1" dirty="0" smtClean="0">
                          <a:latin typeface="Cambria Math"/>
                        </a:rPr>
                        <m:t>𝑠</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𝜏</m:t>
                      </m:r>
                      <m:r>
                        <a:rPr lang="en-US" b="0" i="1"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Δ</m:t>
                          </m:r>
                          <m:r>
                            <a:rPr lang="en-US" b="0" i="1" smtClean="0">
                              <a:latin typeface="Cambria Math"/>
                            </a:rPr>
                            <m:t>𝐿</m:t>
                          </m:r>
                        </m:num>
                        <m:den>
                          <m:r>
                            <m:rPr>
                              <m:sty m:val="p"/>
                            </m:rPr>
                            <a:rPr lang="en-US" b="0" i="0" smtClean="0">
                              <a:latin typeface="Cambria Math"/>
                            </a:rPr>
                            <m:t>Δ</m:t>
                          </m:r>
                          <m:r>
                            <a:rPr lang="en-US" b="0" i="1" smtClean="0">
                              <a:latin typeface="Cambria Math"/>
                            </a:rPr>
                            <m:t>𝑡</m:t>
                          </m:r>
                        </m:den>
                      </m:f>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𝜏</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0.405 </m:t>
                          </m:r>
                          <m:r>
                            <a:rPr lang="en-US" b="0" i="1" smtClean="0">
                              <a:latin typeface="Cambria Math"/>
                            </a:rPr>
                            <m:t>𝑘𝑔</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d>
                            <m:dPr>
                              <m:ctrlPr>
                                <a:rPr lang="en-US" b="0" i="1" smtClean="0">
                                  <a:latin typeface="Cambria Math" panose="02040503050406030204" pitchFamily="18" charset="0"/>
                                </a:rPr>
                              </m:ctrlPr>
                            </m:dPr>
                            <m:e>
                              <m:r>
                                <a:rPr lang="en-US" b="0" i="1" smtClean="0">
                                  <a:latin typeface="Cambria Math"/>
                                </a:rPr>
                                <m:t>5.31</m:t>
                              </m:r>
                              <m:f>
                                <m:fPr>
                                  <m:ctrlPr>
                                    <a:rPr lang="en-US" b="0" i="1" smtClean="0">
                                      <a:latin typeface="Cambria Math" panose="02040503050406030204" pitchFamily="18" charset="0"/>
                                    </a:rPr>
                                  </m:ctrlPr>
                                </m:fPr>
                                <m:num>
                                  <m:r>
                                    <a:rPr lang="en-US" b="0" i="1" smtClean="0">
                                      <a:latin typeface="Cambria Math"/>
                                    </a:rPr>
                                    <m:t>𝑟𝑎𝑑</m:t>
                                  </m:r>
                                </m:num>
                                <m:den>
                                  <m:r>
                                    <a:rPr lang="en-US" b="0" i="1" smtClean="0">
                                      <a:latin typeface="Cambria Math"/>
                                    </a:rPr>
                                    <m:t>𝑠</m:t>
                                  </m:r>
                                </m:den>
                              </m:f>
                            </m:e>
                          </m:d>
                          <m:r>
                            <a:rPr lang="en-US" b="0" i="1" smtClean="0">
                              <a:latin typeface="Cambria Math"/>
                            </a:rPr>
                            <m:t>−0</m:t>
                          </m:r>
                        </m:num>
                        <m:den>
                          <m:r>
                            <a:rPr lang="en-US" b="0" i="1" smtClean="0">
                              <a:latin typeface="Cambria Math"/>
                            </a:rPr>
                            <m:t>0.01 </m:t>
                          </m:r>
                          <m:r>
                            <a:rPr lang="en-US" b="0" i="1" smtClean="0">
                              <a:latin typeface="Cambria Math"/>
                            </a:rPr>
                            <m:t>𝑠</m:t>
                          </m:r>
                        </m:den>
                      </m:f>
                      <m:r>
                        <a:rPr lang="en-US" b="0" i="1" smtClean="0">
                          <a:latin typeface="Cambria Math"/>
                        </a:rPr>
                        <m:t>=215.055 </m:t>
                      </m:r>
                      <m:r>
                        <a:rPr lang="en-US" b="0" i="1" smtClean="0">
                          <a:latin typeface="Cambria Math"/>
                        </a:rPr>
                        <m:t>𝑁𝑚</m:t>
                      </m:r>
                    </m:oMath>
                  </m:oMathPara>
                </a14:m>
                <a:endParaRPr lang="en-US" dirty="0"/>
              </a:p>
            </p:txBody>
          </p:sp>
        </mc:Choice>
        <mc:Fallback xmlns="">
          <p:sp>
            <p:nvSpPr>
              <p:cNvPr id="3" name="Notes Placeholder 2"/>
              <p:cNvSpPr>
                <a:spLocks noGrp="1"/>
              </p:cNvSpPr>
              <p:nvPr>
                <p:ph type="body" idx="1"/>
              </p:nvPr>
            </p:nvSpPr>
            <p:spPr/>
            <p:txBody>
              <a:bodyPr>
                <a:normAutofit fontScale="92500"/>
              </a:bodyPr>
              <a:lstStyle/>
              <a:p>
                <a:r>
                  <a:rPr lang="en-US" dirty="0" smtClean="0"/>
                  <a:t>Disk 1:</a:t>
                </a:r>
              </a:p>
              <a:p>
                <a:r>
                  <a:rPr lang="en-US" b="0" i="0" dirty="0" smtClean="0">
                    <a:latin typeface="Cambria Math"/>
                  </a:rPr>
                  <a:t>𝜔_0</a:t>
                </a:r>
                <a:r>
                  <a:rPr lang="en-US" i="0" dirty="0" smtClean="0">
                    <a:latin typeface="Cambria Math"/>
                  </a:rPr>
                  <a:t>=8</a:t>
                </a:r>
                <a:r>
                  <a:rPr lang="en-US" i="0" baseline="0" dirty="0" err="1" smtClean="0">
                    <a:latin typeface="Cambria Math"/>
                  </a:rPr>
                  <a:t> 𝑟𝑎𝑑</a:t>
                </a:r>
                <a:r>
                  <a:rPr lang="en-US" i="0" baseline="0" dirty="0" smtClean="0">
                    <a:latin typeface="Cambria Math"/>
                  </a:rPr>
                  <a:t>/𝑠</a:t>
                </a:r>
                <a:r>
                  <a:rPr lang="en-US" b="0" i="0" baseline="0" dirty="0" smtClean="0">
                    <a:latin typeface="Cambria Math"/>
                  </a:rPr>
                  <a:t>, </a:t>
                </a:r>
                <a:r>
                  <a:rPr lang="en-US" i="0" baseline="0" dirty="0" smtClean="0">
                    <a:latin typeface="Cambria Math"/>
                  </a:rPr>
                  <a:t>𝑟=0.4 𝑚</a:t>
                </a:r>
                <a:r>
                  <a:rPr lang="en-US" b="0" i="0" baseline="0" dirty="0" smtClean="0">
                    <a:latin typeface="Cambria Math"/>
                  </a:rPr>
                  <a:t>, </a:t>
                </a:r>
                <a:r>
                  <a:rPr lang="en-US" i="0" baseline="0" dirty="0" smtClean="0">
                    <a:latin typeface="Cambria Math"/>
                  </a:rPr>
                  <a:t>𝑚=10 𝑘𝑔</a:t>
                </a:r>
                <a:endParaRPr lang="en-US" baseline="0" dirty="0" smtClean="0"/>
              </a:p>
              <a:p>
                <a:r>
                  <a:rPr lang="en-US" i="0" baseline="0" dirty="0" smtClean="0">
                    <a:latin typeface="Cambria Math"/>
                  </a:rPr>
                  <a:t>𝐼=</a:t>
                </a:r>
                <a:r>
                  <a:rPr lang="en-US" b="0" i="0" baseline="0" dirty="0" smtClean="0">
                    <a:latin typeface="Cambria Math"/>
                  </a:rPr>
                  <a:t>1/2 </a:t>
                </a:r>
                <a:r>
                  <a:rPr lang="en-US" i="0" baseline="0" dirty="0" smtClean="0">
                    <a:latin typeface="Cambria Math"/>
                  </a:rPr>
                  <a:t>𝑀𝑅</a:t>
                </a:r>
                <a:r>
                  <a:rPr lang="en-US" b="0" i="0" baseline="0" dirty="0" smtClean="0">
                    <a:latin typeface="Cambria Math"/>
                  </a:rPr>
                  <a:t>^2</a:t>
                </a:r>
                <a:r>
                  <a:rPr lang="en-US" i="0" baseline="0" dirty="0" smtClean="0">
                    <a:latin typeface="Cambria Math"/>
                  </a:rPr>
                  <a:t>=</a:t>
                </a:r>
                <a:r>
                  <a:rPr lang="en-US" b="0" i="0" baseline="0" dirty="0" smtClean="0">
                    <a:latin typeface="Cambria Math"/>
                  </a:rPr>
                  <a:t>1/2 (</a:t>
                </a:r>
                <a:r>
                  <a:rPr lang="en-US" i="0" baseline="0" dirty="0" smtClean="0">
                    <a:latin typeface="Cambria Math"/>
                  </a:rPr>
                  <a:t>10 𝑘𝑔)</a:t>
                </a:r>
                <a:r>
                  <a:rPr lang="en-US" b="0" i="0" baseline="0" dirty="0" smtClean="0">
                    <a:latin typeface="Cambria Math"/>
                  </a:rPr>
                  <a:t> </a:t>
                </a:r>
                <a:r>
                  <a:rPr lang="en-US" i="0" baseline="0" dirty="0" smtClean="0">
                    <a:latin typeface="Cambria Math"/>
                  </a:rPr>
                  <a:t>(0.4 𝑚)</a:t>
                </a:r>
                <a:r>
                  <a:rPr lang="en-US" b="0" i="0" baseline="0" dirty="0" smtClean="0">
                    <a:latin typeface="Cambria Math"/>
                  </a:rPr>
                  <a:t>^2</a:t>
                </a:r>
                <a:r>
                  <a:rPr lang="en-US" i="0" baseline="0" dirty="0" smtClean="0">
                    <a:latin typeface="Cambria Math"/>
                  </a:rPr>
                  <a:t>=0.8 𝑘𝑔</a:t>
                </a:r>
                <a:r>
                  <a:rPr lang="en-US" b="0" i="0" baseline="0" dirty="0" smtClean="0">
                    <a:latin typeface="Cambria Math"/>
                  </a:rPr>
                  <a:t>⋅</a:t>
                </a:r>
                <a:r>
                  <a:rPr lang="en-US" i="0" baseline="0" dirty="0" smtClean="0">
                    <a:latin typeface="Cambria Math"/>
                  </a:rPr>
                  <a:t>𝑚</a:t>
                </a:r>
                <a:r>
                  <a:rPr lang="en-US" b="0" i="0" baseline="0" dirty="0" smtClean="0">
                    <a:latin typeface="Cambria Math"/>
                  </a:rPr>
                  <a:t>^2</a:t>
                </a:r>
                <a:endParaRPr lang="en-US" baseline="0" dirty="0" smtClean="0"/>
              </a:p>
              <a:p>
                <a:endParaRPr lang="en-US" baseline="0" dirty="0" smtClean="0"/>
              </a:p>
              <a:p>
                <a:r>
                  <a:rPr lang="en-US" i="0" baseline="0" dirty="0" smtClean="0">
                    <a:latin typeface="+mj-lt"/>
                  </a:rPr>
                  <a:t>Disk 2: </a:t>
                </a:r>
                <a:endParaRPr lang="en-US" baseline="0" dirty="0" smtClean="0"/>
              </a:p>
              <a:p>
                <a:r>
                  <a:rPr lang="en-US" i="0" dirty="0" smtClean="0">
                    <a:latin typeface="Cambria Math"/>
                  </a:rPr>
                  <a:t>𝜔</a:t>
                </a:r>
                <a:r>
                  <a:rPr lang="en-US" i="0" baseline="0" dirty="0" smtClean="0">
                    <a:latin typeface="Cambria Math"/>
                  </a:rPr>
                  <a:t>_0</a:t>
                </a:r>
                <a:r>
                  <a:rPr lang="en-US" i="0" dirty="0" smtClean="0">
                    <a:latin typeface="Cambria Math"/>
                  </a:rPr>
                  <a:t>=0</a:t>
                </a:r>
                <a:r>
                  <a:rPr lang="en-US" i="0" baseline="0" dirty="0" err="1" smtClean="0">
                    <a:latin typeface="Cambria Math"/>
                  </a:rPr>
                  <a:t> 𝑟𝑎𝑑</a:t>
                </a:r>
                <a:r>
                  <a:rPr lang="en-US" i="0" baseline="0" dirty="0" smtClean="0">
                    <a:latin typeface="Cambria Math"/>
                  </a:rPr>
                  <a:t>/𝑠</a:t>
                </a:r>
                <a:r>
                  <a:rPr lang="en-US" b="0" i="0" baseline="0" dirty="0" smtClean="0">
                    <a:latin typeface="Cambria Math"/>
                  </a:rPr>
                  <a:t>, </a:t>
                </a:r>
                <a:r>
                  <a:rPr lang="en-US" i="0" baseline="0" dirty="0" smtClean="0">
                    <a:latin typeface="Cambria Math"/>
                  </a:rPr>
                  <a:t>𝑟=0.3 𝑚</a:t>
                </a:r>
                <a:r>
                  <a:rPr lang="en-US" b="0" i="0" baseline="0" dirty="0" smtClean="0">
                    <a:latin typeface="Cambria Math"/>
                  </a:rPr>
                  <a:t>, </a:t>
                </a:r>
                <a:r>
                  <a:rPr lang="en-US" i="0" baseline="0" dirty="0" smtClean="0">
                    <a:latin typeface="Cambria Math"/>
                  </a:rPr>
                  <a:t>𝑚=9 𝑘𝑔</a:t>
                </a:r>
                <a:endParaRPr lang="en-US" baseline="0" dirty="0" smtClean="0"/>
              </a:p>
              <a:p>
                <a:r>
                  <a:rPr lang="en-US" i="0" baseline="0" dirty="0" smtClean="0">
                    <a:latin typeface="Cambria Math"/>
                  </a:rPr>
                  <a:t>𝐼=</a:t>
                </a:r>
                <a:r>
                  <a:rPr lang="en-US" b="0" i="0" baseline="0" dirty="0" smtClean="0">
                    <a:latin typeface="Cambria Math"/>
                  </a:rPr>
                  <a:t>1/2 </a:t>
                </a:r>
                <a:r>
                  <a:rPr lang="en-US" i="0" baseline="0" dirty="0" smtClean="0">
                    <a:latin typeface="Cambria Math"/>
                  </a:rPr>
                  <a:t>𝑀𝑅</a:t>
                </a:r>
                <a:r>
                  <a:rPr lang="en-US" b="0" i="0" baseline="0" dirty="0" smtClean="0">
                    <a:latin typeface="Cambria Math"/>
                  </a:rPr>
                  <a:t>^2</a:t>
                </a:r>
                <a:r>
                  <a:rPr lang="en-US" i="0" baseline="0" dirty="0" smtClean="0">
                    <a:latin typeface="Cambria Math"/>
                  </a:rPr>
                  <a:t>=</a:t>
                </a:r>
                <a:r>
                  <a:rPr lang="en-US" b="0" i="0" baseline="0" dirty="0" smtClean="0">
                    <a:latin typeface="Cambria Math"/>
                  </a:rPr>
                  <a:t>1/2 (</a:t>
                </a:r>
                <a:r>
                  <a:rPr lang="en-US" i="0" baseline="0" dirty="0" smtClean="0">
                    <a:latin typeface="Cambria Math"/>
                  </a:rPr>
                  <a:t>9 𝑘𝑔)</a:t>
                </a:r>
                <a:r>
                  <a:rPr lang="en-US" b="0" i="0" baseline="0" dirty="0" smtClean="0">
                    <a:latin typeface="Cambria Math"/>
                  </a:rPr>
                  <a:t> </a:t>
                </a:r>
                <a:r>
                  <a:rPr lang="en-US" i="0" baseline="0" dirty="0" smtClean="0">
                    <a:latin typeface="Cambria Math"/>
                  </a:rPr>
                  <a:t>(0.3 𝑚)</a:t>
                </a:r>
                <a:r>
                  <a:rPr lang="en-US" b="0" i="0" baseline="0" dirty="0" smtClean="0">
                    <a:latin typeface="Cambria Math"/>
                  </a:rPr>
                  <a:t>^2</a:t>
                </a:r>
                <a:r>
                  <a:rPr lang="en-US" i="0" baseline="0" dirty="0" smtClean="0">
                    <a:latin typeface="Cambria Math"/>
                  </a:rPr>
                  <a:t>=0.405 𝑘𝑔 𝑚</a:t>
                </a:r>
                <a:r>
                  <a:rPr lang="en-US" b="0" i="0" baseline="0" dirty="0" smtClean="0">
                    <a:latin typeface="Cambria Math"/>
                  </a:rPr>
                  <a:t>^2</a:t>
                </a:r>
                <a:endParaRPr lang="en-US" baseline="30000" dirty="0" smtClean="0"/>
              </a:p>
              <a:p>
                <a:r>
                  <a:rPr lang="en-US" i="0" baseline="0" dirty="0" smtClean="0">
                    <a:latin typeface="Cambria Math"/>
                  </a:rPr>
                  <a:t>𝐿=𝐼</a:t>
                </a:r>
                <a:r>
                  <a:rPr lang="en-US" b="0" i="0" baseline="0" dirty="0" smtClean="0">
                    <a:latin typeface="Cambria Math"/>
                  </a:rPr>
                  <a:t>𝜔</a:t>
                </a:r>
                <a:endParaRPr lang="en-US" baseline="0" dirty="0" smtClean="0"/>
              </a:p>
              <a:p>
                <a:r>
                  <a:rPr lang="en-US" i="0" dirty="0" smtClean="0">
                    <a:latin typeface="Cambria Math"/>
                  </a:rPr>
                  <a:t>𝐿</a:t>
                </a:r>
                <a:r>
                  <a:rPr lang="en-US" b="0" i="0" dirty="0" smtClean="0">
                    <a:latin typeface="Cambria Math"/>
                  </a:rPr>
                  <a:t>_0</a:t>
                </a:r>
                <a:r>
                  <a:rPr lang="en-US" i="0" baseline="0" dirty="0" smtClean="0">
                    <a:latin typeface="Cambria Math"/>
                  </a:rPr>
                  <a:t>=𝐿</a:t>
                </a:r>
                <a:r>
                  <a:rPr lang="en-US" i="0" baseline="0" dirty="0" smtClean="0">
                    <a:latin typeface="Cambria Math"/>
                  </a:rPr>
                  <a:t>_𝑓</a:t>
                </a:r>
                <a:endParaRPr lang="en-US" baseline="0" dirty="0" smtClean="0"/>
              </a:p>
              <a:p>
                <a:r>
                  <a:rPr lang="en-US" i="0" baseline="0" dirty="0" smtClean="0">
                    <a:latin typeface="Cambria Math"/>
                  </a:rPr>
                  <a:t>(0.8 𝑘𝑔𝑚</a:t>
                </a:r>
                <a:r>
                  <a:rPr lang="en-US" b="0" i="0" baseline="0" dirty="0" smtClean="0">
                    <a:latin typeface="Cambria Math"/>
                  </a:rPr>
                  <a:t>^2 )(</a:t>
                </a:r>
                <a:r>
                  <a:rPr lang="en-US" i="0" baseline="0" dirty="0" smtClean="0">
                    <a:latin typeface="Cambria Math"/>
                  </a:rPr>
                  <a:t>8 𝑟𝑎𝑑/𝑠)+(0.405</a:t>
                </a:r>
                <a:r>
                  <a:rPr lang="en-US" b="0" i="0" baseline="0" dirty="0" smtClean="0">
                    <a:latin typeface="Cambria Math"/>
                  </a:rPr>
                  <a:t> </a:t>
                </a:r>
                <a:r>
                  <a:rPr lang="en-US" i="0" baseline="0" dirty="0" smtClean="0">
                    <a:latin typeface="Cambria Math"/>
                  </a:rPr>
                  <a:t>𝑘𝑔𝑚</a:t>
                </a:r>
                <a:r>
                  <a:rPr lang="en-US" b="0" i="0" baseline="0" dirty="0" smtClean="0">
                    <a:latin typeface="Cambria Math"/>
                  </a:rPr>
                  <a:t>^2 )(</a:t>
                </a:r>
                <a:r>
                  <a:rPr lang="en-US" i="0" baseline="0" dirty="0" smtClean="0">
                    <a:latin typeface="Cambria Math"/>
                  </a:rPr>
                  <a:t>0)=(0.8</a:t>
                </a:r>
                <a:r>
                  <a:rPr lang="en-US" b="0" i="0" baseline="0" dirty="0" smtClean="0">
                    <a:latin typeface="Cambria Math"/>
                  </a:rPr>
                  <a:t> </a:t>
                </a:r>
                <a:r>
                  <a:rPr lang="en-US" i="0" baseline="0" dirty="0" smtClean="0">
                    <a:latin typeface="Cambria Math"/>
                  </a:rPr>
                  <a:t>𝑘𝑔𝑚</a:t>
                </a:r>
                <a:r>
                  <a:rPr lang="en-US" b="0" i="0" baseline="0" dirty="0" smtClean="0">
                    <a:latin typeface="Cambria Math"/>
                  </a:rPr>
                  <a:t>^2</a:t>
                </a:r>
                <a:r>
                  <a:rPr lang="en-US" i="0" baseline="0" dirty="0" smtClean="0">
                    <a:latin typeface="Cambria Math"/>
                  </a:rPr>
                  <a:t>+0.405</a:t>
                </a:r>
                <a:r>
                  <a:rPr lang="en-US" b="0" i="0" baseline="0" dirty="0" smtClean="0">
                    <a:latin typeface="Cambria Math"/>
                  </a:rPr>
                  <a:t> </a:t>
                </a:r>
                <a:r>
                  <a:rPr lang="en-US" i="0" baseline="0" dirty="0" smtClean="0">
                    <a:latin typeface="Cambria Math"/>
                  </a:rPr>
                  <a:t>𝑘𝑔𝑚</a:t>
                </a:r>
                <a:r>
                  <a:rPr lang="en-US" b="0" i="0" baseline="0" dirty="0" smtClean="0">
                    <a:latin typeface="Cambria Math"/>
                  </a:rPr>
                  <a:t>^2 )𝜔</a:t>
                </a:r>
                <a:endParaRPr lang="en-US" dirty="0" smtClean="0"/>
              </a:p>
              <a:p>
                <a:r>
                  <a:rPr lang="en-US" i="0" dirty="0" smtClean="0">
                    <a:latin typeface="Cambria Math"/>
                  </a:rPr>
                  <a:t>6.4 𝑘𝑔𝑚</a:t>
                </a:r>
                <a:r>
                  <a:rPr lang="en-US" b="0" i="0" dirty="0" smtClean="0">
                    <a:latin typeface="Cambria Math"/>
                  </a:rPr>
                  <a:t>^2</a:t>
                </a:r>
                <a:r>
                  <a:rPr lang="en-US" i="0" baseline="0" dirty="0" smtClean="0">
                    <a:latin typeface="Cambria Math"/>
                  </a:rPr>
                  <a:t>=(1.205 𝑘𝑔𝑚</a:t>
                </a:r>
                <a:r>
                  <a:rPr lang="en-US" b="0" i="0" baseline="0" dirty="0" smtClean="0">
                    <a:latin typeface="Cambria Math"/>
                  </a:rPr>
                  <a:t>^2 )𝜔</a:t>
                </a:r>
                <a:endParaRPr lang="en-US" dirty="0" smtClean="0"/>
              </a:p>
              <a:p>
                <a:r>
                  <a:rPr lang="en-US" b="0" i="0" dirty="0" smtClean="0">
                    <a:latin typeface="Cambria Math"/>
                  </a:rPr>
                  <a:t>𝜔</a:t>
                </a:r>
                <a:r>
                  <a:rPr lang="en-US" i="0" dirty="0" smtClean="0">
                    <a:latin typeface="Cambria Math"/>
                  </a:rPr>
                  <a:t>=5.31 </a:t>
                </a:r>
                <a:r>
                  <a:rPr lang="en-US" i="0" dirty="0" err="1" smtClean="0">
                    <a:latin typeface="Cambria Math"/>
                  </a:rPr>
                  <a:t>𝑟𝑎𝑑</a:t>
                </a:r>
                <a:r>
                  <a:rPr lang="en-US" i="0" dirty="0" smtClean="0">
                    <a:latin typeface="Cambria Math"/>
                  </a:rPr>
                  <a:t>/𝑠</a:t>
                </a:r>
                <a:endParaRPr lang="en-US" dirty="0" smtClean="0"/>
              </a:p>
              <a:p>
                <a:endParaRPr lang="en-US" dirty="0" smtClean="0"/>
              </a:p>
              <a:p>
                <a:r>
                  <a:rPr lang="en-US" b="0" i="0" smtClean="0">
                    <a:latin typeface="Cambria Math"/>
                  </a:rPr>
                  <a:t>𝜏=Δ𝐿/Δ𝑡</a:t>
                </a:r>
                <a:endParaRPr lang="en-US" dirty="0" smtClean="0"/>
              </a:p>
              <a:p>
                <a:r>
                  <a:rPr lang="en-US" b="0" i="0" smtClean="0">
                    <a:latin typeface="Cambria Math"/>
                  </a:rPr>
                  <a:t>𝜏=(0.405 𝑘𝑔𝑚^2 (5.31 𝑟𝑎𝑑/𝑠)−0)/(0.01 𝑠)=215.055 𝑁𝑚</a:t>
                </a:r>
                <a:endParaRPr lang="en-US" dirty="0"/>
              </a:p>
            </p:txBody>
          </p:sp>
        </mc:Fallback>
      </mc:AlternateContent>
      <p:sp>
        <p:nvSpPr>
          <p:cNvPr id="4" name="Slide Number Placeholder 3"/>
          <p:cNvSpPr>
            <a:spLocks noGrp="1"/>
          </p:cNvSpPr>
          <p:nvPr>
            <p:ph type="sldNum" sz="quarter" idx="10"/>
          </p:nvPr>
        </p:nvSpPr>
        <p:spPr/>
        <p:txBody>
          <a:bodyPr/>
          <a:lstStyle/>
          <a:p>
            <a:fld id="{3B69E9D9-963D-43D5-9543-74EF5150031C}"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38</a:t>
            </a:fld>
            <a:endParaRPr lang="en-US"/>
          </a:p>
        </p:txBody>
      </p:sp>
    </p:spTree>
    <p:extLst>
      <p:ext uri="{BB962C8B-B14F-4D97-AF65-F5344CB8AC3E}">
        <p14:creationId xmlns:p14="http://schemas.microsoft.com/office/powerpoint/2010/main" val="1482801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84EC1-18AD-4E6A-AB58-D1244AD8B280}" type="slidenum">
              <a:rPr lang="en-US" smtClean="0"/>
              <a:t>39</a:t>
            </a:fld>
            <a:endParaRPr lang="en-US"/>
          </a:p>
        </p:txBody>
      </p:sp>
    </p:spTree>
    <p:extLst>
      <p:ext uri="{BB962C8B-B14F-4D97-AF65-F5344CB8AC3E}">
        <p14:creationId xmlns:p14="http://schemas.microsoft.com/office/powerpoint/2010/main" val="1953057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Consider the system of turntable, person,</a:t>
            </a:r>
            <a:r>
              <a:rPr lang="en-US" baseline="0" dirty="0"/>
              <a:t> and wheel. The total angular momentum before is </a:t>
            </a:r>
            <a:r>
              <a:rPr lang="en-US" b="1" baseline="0" dirty="0"/>
              <a:t>L</a:t>
            </a:r>
            <a:r>
              <a:rPr lang="en-US" b="0" baseline="0" dirty="0"/>
              <a:t> upward. Afterward, the total angular momentum must be the same. If the wheel is upside down, its angular momentum is </a:t>
            </a:r>
            <a:r>
              <a:rPr lang="en-US" b="1" baseline="0" dirty="0"/>
              <a:t>–L</a:t>
            </a:r>
            <a:r>
              <a:rPr lang="en-US" b="0" baseline="0" dirty="0"/>
              <a:t> so the angular momentum of the person must be </a:t>
            </a:r>
            <a:r>
              <a:rPr lang="en-US" b="1" baseline="0" dirty="0"/>
              <a:t>+2L.</a:t>
            </a:r>
            <a:r>
              <a:rPr lang="en-US" b="0" baseline="0" dirty="0"/>
              <a:t> So the person rotates in the direction the wheel was initially spinning.</a:t>
            </a:r>
            <a:endParaRPr lang="en-US" dirty="0"/>
          </a:p>
        </p:txBody>
      </p:sp>
      <p:sp>
        <p:nvSpPr>
          <p:cNvPr id="4" name="Slide Number Placeholder 3"/>
          <p:cNvSpPr>
            <a:spLocks noGrp="1"/>
          </p:cNvSpPr>
          <p:nvPr>
            <p:ph type="sldNum" sz="quarter" idx="10"/>
          </p:nvPr>
        </p:nvSpPr>
        <p:spPr/>
        <p:txBody>
          <a:bodyPr/>
          <a:lstStyle/>
          <a:p>
            <a:fld id="{B5784EC1-18AD-4E6A-AB58-D1244AD8B280}" type="slidenum">
              <a:rPr lang="en-US" smtClean="0"/>
              <a:t>40</a:t>
            </a:fld>
            <a:endParaRPr lang="en-US"/>
          </a:p>
        </p:txBody>
      </p:sp>
    </p:spTree>
    <p:extLst>
      <p:ext uri="{BB962C8B-B14F-4D97-AF65-F5344CB8AC3E}">
        <p14:creationId xmlns:p14="http://schemas.microsoft.com/office/powerpoint/2010/main" val="567880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 right-hand rule to find direction of torque.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Earth itself acts like a gigantic gyroscope. Its angular momentum is along its axis and points at Polaris, the North Star. But Earth is slowly </a:t>
            </a:r>
            <a:r>
              <a:rPr lang="en-US" dirty="0" err="1"/>
              <a:t>precessing</a:t>
            </a:r>
            <a:r>
              <a:rPr lang="en-US" dirty="0"/>
              <a:t> (once in about 26,000 years) due to the torque of the Sun and the Moon on its </a:t>
            </a:r>
            <a:r>
              <a:rPr lang="en-US" dirty="0" err="1"/>
              <a:t>nonspherical</a:t>
            </a:r>
            <a:r>
              <a:rPr lang="en-US" dirty="0"/>
              <a:t> shape.</a:t>
            </a:r>
          </a:p>
          <a:p>
            <a:endParaRPr lang="en-US" dirty="0"/>
          </a:p>
        </p:txBody>
      </p:sp>
      <p:sp>
        <p:nvSpPr>
          <p:cNvPr id="4" name="Slide Number Placeholder 3"/>
          <p:cNvSpPr>
            <a:spLocks noGrp="1"/>
          </p:cNvSpPr>
          <p:nvPr>
            <p:ph type="sldNum" sz="quarter" idx="10"/>
          </p:nvPr>
        </p:nvSpPr>
        <p:spPr/>
        <p:txBody>
          <a:bodyPr/>
          <a:lstStyle/>
          <a:p>
            <a:fld id="{B5784EC1-18AD-4E6A-AB58-D1244AD8B280}" type="slidenum">
              <a:rPr lang="en-US" smtClean="0"/>
              <a:t>41</a:t>
            </a:fld>
            <a:endParaRPr lang="en-US"/>
          </a:p>
        </p:txBody>
      </p:sp>
    </p:spTree>
    <p:extLst>
      <p:ext uri="{BB962C8B-B14F-4D97-AF65-F5344CB8AC3E}">
        <p14:creationId xmlns:p14="http://schemas.microsoft.com/office/powerpoint/2010/main" val="385440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81000" y="685800"/>
            <a:ext cx="6096000" cy="34290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23213F-8B55-45D4-9BE3-D7A72C34CD5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5800"/>
            <a:ext cx="6096000" cy="342900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FEE08E-A723-4332-80E6-D2E207C413E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B69CD0-32BB-4EEF-BC90-FF5257B063FD}" type="slidenum">
              <a:rPr lang="en-US" smtClean="0"/>
              <a:pPr/>
              <a:t>6</a:t>
            </a:fld>
            <a:endParaRPr lang="en-US"/>
          </a:p>
        </p:txBody>
      </p:sp>
      <p:sp>
        <p:nvSpPr>
          <p:cNvPr id="49155" name="Rectangle 2"/>
          <p:cNvSpPr>
            <a:spLocks noGrp="1" noRot="1" noChangeAspect="1" noChangeArrowheads="1" noTextEdit="1"/>
          </p:cNvSpPr>
          <p:nvPr>
            <p:ph type="sldImg"/>
          </p:nvPr>
        </p:nvSpPr>
        <p:spPr>
          <a:xfrm>
            <a:off x="381000" y="685800"/>
            <a:ext cx="6096000" cy="34290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9B2DCA-FBF5-429C-8062-554EF083F4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6C6F62-5DF7-4F37-9FF3-4B705879AAA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A3A91B-6EC7-43DB-BC3E-09AE309AE2B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A35595-B7CA-4EC4-9C86-E41029949130}"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6980935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35595-B7CA-4EC4-9C86-E41029949130}"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188569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05978"/>
            <a:ext cx="1801785" cy="44231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5978"/>
            <a:ext cx="5979968" cy="442317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817141"/>
            <a:ext cx="2057397" cy="273844"/>
          </a:xfrm>
        </p:spPr>
        <p:txBody>
          <a:bodyPr/>
          <a:lstStyle/>
          <a:p>
            <a:fld id="{0EA35595-B7CA-4EC4-9C86-E41029949130}" type="datetimeFigureOut">
              <a:rPr lang="en-US" smtClean="0"/>
              <a:t>10/31/2024</a:t>
            </a:fld>
            <a:endParaRPr lang="en-US"/>
          </a:p>
        </p:txBody>
      </p:sp>
      <p:sp>
        <p:nvSpPr>
          <p:cNvPr id="5" name="Footer Placeholder 4"/>
          <p:cNvSpPr>
            <a:spLocks noGrp="1"/>
          </p:cNvSpPr>
          <p:nvPr>
            <p:ph type="ftr" sz="quarter" idx="11"/>
          </p:nvPr>
        </p:nvSpPr>
        <p:spPr>
          <a:xfrm>
            <a:off x="2832102" y="4817141"/>
            <a:ext cx="3209752" cy="273844"/>
          </a:xfrm>
        </p:spPr>
        <p:txBody>
          <a:bodyPr/>
          <a:lstStyle/>
          <a:p>
            <a:endParaRPr lang="en-US"/>
          </a:p>
        </p:txBody>
      </p:sp>
      <p:sp>
        <p:nvSpPr>
          <p:cNvPr id="6" name="Slide Number Placeholder 5"/>
          <p:cNvSpPr>
            <a:spLocks noGrp="1"/>
          </p:cNvSpPr>
          <p:nvPr>
            <p:ph type="sldNum" sz="quarter" idx="12"/>
          </p:nvPr>
        </p:nvSpPr>
        <p:spPr>
          <a:xfrm>
            <a:off x="6054787" y="4817141"/>
            <a:ext cx="659819" cy="273844"/>
          </a:xfrm>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100350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A35595-B7CA-4EC4-9C86-E41029949130}"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356921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1656659"/>
            <a:ext cx="7886700" cy="1257300"/>
          </a:xfrm>
        </p:spPr>
        <p:txBody>
          <a:bodyPr anchor="ctr">
            <a:noAutofit/>
          </a:bodyPr>
          <a:lstStyle>
            <a:lvl1pPr algn="ctr">
              <a:lnSpc>
                <a:spcPct val="80000"/>
              </a:lnSpc>
              <a:defRPr sz="4500" b="0" spc="113"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007750"/>
            <a:ext cx="7886700" cy="2135749"/>
          </a:xfrm>
        </p:spPr>
        <p:txBody>
          <a:bodyPr anchor="t">
            <a:normAutofit/>
          </a:bodyPr>
          <a:lstStyle>
            <a:lvl1pPr marL="0" indent="0" algn="ctr">
              <a:buNone/>
              <a:defRPr sz="20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724639" y="0"/>
            <a:ext cx="2250671" cy="273844"/>
          </a:xfrm>
        </p:spPr>
        <p:txBody>
          <a:bodyPr/>
          <a:lstStyle>
            <a:lvl1pPr>
              <a:defRPr>
                <a:solidFill>
                  <a:schemeClr val="tx2"/>
                </a:solidFill>
              </a:defRPr>
            </a:lvl1pPr>
          </a:lstStyle>
          <a:p>
            <a:fld id="{0EA35595-B7CA-4EC4-9C86-E41029949130}" type="datetimeFigureOut">
              <a:rPr lang="en-US" smtClean="0"/>
              <a:t>10/31/2024</a:t>
            </a:fld>
            <a:endParaRPr lang="en-US"/>
          </a:p>
        </p:txBody>
      </p:sp>
      <p:sp>
        <p:nvSpPr>
          <p:cNvPr id="5" name="Footer Placeholder 4"/>
          <p:cNvSpPr>
            <a:spLocks noGrp="1"/>
          </p:cNvSpPr>
          <p:nvPr>
            <p:ph type="ftr" sz="quarter" idx="11"/>
          </p:nvPr>
        </p:nvSpPr>
        <p:spPr>
          <a:xfrm>
            <a:off x="4020293" y="0"/>
            <a:ext cx="3783330" cy="273844"/>
          </a:xfrm>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7817135" y="0"/>
            <a:ext cx="709698" cy="273844"/>
          </a:xfrm>
        </p:spPr>
        <p:txBody>
          <a:bodyPr/>
          <a:lstStyle>
            <a:lvl1pPr>
              <a:defRPr>
                <a:solidFill>
                  <a:schemeClr val="tx2"/>
                </a:solidFill>
              </a:defRPr>
            </a:lvl1pPr>
          </a:lstStyle>
          <a:p>
            <a:fld id="{B67A41DA-323E-4D7C-8E49-0FD80F673321}" type="slidenum">
              <a:rPr lang="en-US" smtClean="0"/>
              <a:t>‹#›</a:t>
            </a:fld>
            <a:endParaRPr lang="en-US"/>
          </a:p>
        </p:txBody>
      </p:sp>
    </p:spTree>
    <p:extLst>
      <p:ext uri="{BB962C8B-B14F-4D97-AF65-F5344CB8AC3E}">
        <p14:creationId xmlns:p14="http://schemas.microsoft.com/office/powerpoint/2010/main" val="18550863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0" y="1047750"/>
            <a:ext cx="4470168" cy="3615690"/>
          </a:xfrm>
        </p:spPr>
        <p:txBody>
          <a:bodyPr>
            <a:norm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2792" y="1047750"/>
            <a:ext cx="4471207" cy="3615690"/>
          </a:xfrm>
        </p:spPr>
        <p:txBody>
          <a:bodyPr>
            <a:normAutofit/>
          </a:bodyPr>
          <a:lstStyle>
            <a:lvl1pPr>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EA35595-B7CA-4EC4-9C86-E41029949130}"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73288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0" y="1081395"/>
            <a:ext cx="4471416"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0" y="1638716"/>
            <a:ext cx="4471416" cy="3028329"/>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73423" y="1081395"/>
            <a:ext cx="4470577"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73422" y="1638716"/>
            <a:ext cx="4470577" cy="3028327"/>
          </a:xfrm>
        </p:spPr>
        <p:txBody>
          <a:bodyPr>
            <a:normAutofit/>
          </a:bodyPr>
          <a:lstStyle>
            <a:lvl1pPr>
              <a:defRPr sz="2400"/>
            </a:lvl1pPr>
            <a:lvl2pPr>
              <a:defRPr sz="2400"/>
            </a:lvl2pPr>
            <a:lvl3pPr>
              <a:defRPr sz="2400"/>
            </a:lvl3pPr>
            <a:lvl4pPr>
              <a:defRPr sz="2400"/>
            </a:lvl4pPr>
            <a:lvl5pPr>
              <a:defRPr sz="24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EA35595-B7CA-4EC4-9C86-E41029949130}"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322199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A35595-B7CA-4EC4-9C86-E41029949130}"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22383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35595-B7CA-4EC4-9C86-E41029949130}"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381913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0" y="1047750"/>
            <a:ext cx="5500116" cy="362839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6" y="1352551"/>
            <a:ext cx="2997433" cy="2832304"/>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EA35595-B7CA-4EC4-9C86-E41029949130}"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5645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52400" y="1140234"/>
            <a:ext cx="5402580" cy="3467327"/>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843016" y="1276350"/>
            <a:ext cx="2996184" cy="2908366"/>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EA35595-B7CA-4EC4-9C86-E41029949130}"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A41DA-323E-4D7C-8E49-0FD80F673321}" type="slidenum">
              <a:rPr lang="en-US" smtClean="0"/>
              <a:t>‹#›</a:t>
            </a:fld>
            <a:endParaRPr lang="en-US"/>
          </a:p>
        </p:txBody>
      </p:sp>
    </p:spTree>
    <p:extLst>
      <p:ext uri="{BB962C8B-B14F-4D97-AF65-F5344CB8AC3E}">
        <p14:creationId xmlns:p14="http://schemas.microsoft.com/office/powerpoint/2010/main" val="245821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362" y="132083"/>
            <a:ext cx="9141714" cy="915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213132"/>
            <a:ext cx="9144000" cy="7584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0" y="1047751"/>
            <a:ext cx="9142076" cy="36156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0EA35595-B7CA-4EC4-9C86-E41029949130}" type="datetimeFigureOut">
              <a:rPr lang="en-US" smtClean="0"/>
              <a:t>10/31/2024</a:t>
            </a:fld>
            <a:endParaRPr lang="en-US"/>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fld id="{B67A41DA-323E-4D7C-8E49-0FD80F673321}" type="slidenum">
              <a:rPr lang="en-US" smtClean="0"/>
              <a:t>‹#›</a:t>
            </a:fld>
            <a:endParaRPr lang="en-US"/>
          </a:p>
        </p:txBody>
      </p:sp>
    </p:spTree>
    <p:extLst>
      <p:ext uri="{BB962C8B-B14F-4D97-AF65-F5344CB8AC3E}">
        <p14:creationId xmlns:p14="http://schemas.microsoft.com/office/powerpoint/2010/main" val="25842366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100000"/>
        </a:lnSpc>
        <a:spcBef>
          <a:spcPts val="900"/>
        </a:spcBef>
        <a:spcAft>
          <a:spcPts val="150"/>
        </a:spcAft>
        <a:buClr>
          <a:schemeClr val="tx1"/>
        </a:buClr>
        <a:buFont typeface="Wingdings" pitchFamily="2" charset="2"/>
        <a:buChar char=""/>
        <a:defRPr sz="2400" kern="1200">
          <a:solidFill>
            <a:schemeClr val="tx1"/>
          </a:solidFill>
          <a:latin typeface="+mn-lt"/>
          <a:ea typeface="+mn-ea"/>
          <a:cs typeface="+mn-cs"/>
        </a:defRPr>
      </a:lvl1pPr>
      <a:lvl2pPr marL="30861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2pPr>
      <a:lvl3pPr marL="48006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3pPr>
      <a:lvl4pPr marL="65151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4pPr>
      <a:lvl5pPr marL="822960" indent="-137160" algn="l" defTabSz="685800" rtl="0" eaLnBrk="1" latinLnBrk="0" hangingPunct="1">
        <a:lnSpc>
          <a:spcPct val="100000"/>
        </a:lnSpc>
        <a:spcBef>
          <a:spcPts val="150"/>
        </a:spcBef>
        <a:spcAft>
          <a:spcPts val="300"/>
        </a:spcAft>
        <a:buClr>
          <a:schemeClr val="tx1"/>
        </a:buClr>
        <a:buFont typeface="Wingdings" pitchFamily="2" charset="2"/>
        <a:buChar char=""/>
        <a:defRPr sz="24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Videos/Momentum/NASCAR%20Crash.m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Videos/Momentum/IIHS%202013%20Crash_test_results_for_midsize_family_cars_-_IIHS_news%20-%20good.mp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Videos/Momentum/IIHS%202009%20Safety_consequences_of_vehicle_size_and_weight%20-%20Good.mp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Videos/Momentum/IIHS%202010%20Huge_cost_of_mismatched_bumpers.mp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0.png"/><Relationship Id="rId4" Type="http://schemas.openxmlformats.org/officeDocument/2006/relationships/hyperlink" Target="../Videos/Momentum/IIHS%202011%20Weak_federal_standard_allows_deadly_car-into-truck_crashes.mp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Videos/Momentum/IIHS%202010%20Reducing_Your_Risks_In_The_Crash.mp4" TargetMode="External"/><Relationship Id="rId2" Type="http://schemas.openxmlformats.org/officeDocument/2006/relationships/hyperlink" Target="../Videos/Momentum/Dateline%20Seatbelts.mp4"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Momentum</a:t>
            </a:r>
          </a:p>
        </p:txBody>
      </p:sp>
      <p:sp>
        <p:nvSpPr>
          <p:cNvPr id="3" name="Subtitle 2"/>
          <p:cNvSpPr>
            <a:spLocks noGrp="1"/>
          </p:cNvSpPr>
          <p:nvPr>
            <p:ph type="body" idx="1"/>
          </p:nvPr>
        </p:nvSpPr>
        <p:spPr/>
        <p:txBody>
          <a:bodyPr>
            <a:normAutofit/>
          </a:bodyPr>
          <a:lstStyle/>
          <a:p>
            <a:r>
              <a:rPr lang="en-US" dirty="0"/>
              <a:t>Physics</a:t>
            </a:r>
          </a:p>
          <a:p>
            <a:r>
              <a:rPr lang="en-US" dirty="0"/>
              <a:t>Unit 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59492F2-B7CE-10F3-4ABF-FA8971AA54A5}"/>
                  </a:ext>
                </a:extLst>
              </p:cNvPr>
              <p:cNvSpPr txBox="1"/>
              <p:nvPr/>
            </p:nvSpPr>
            <p:spPr>
              <a:xfrm rot="20864202">
                <a:off x="5423403" y="452381"/>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m:oMathPara>
                </a14:m>
                <a:endParaRPr lang="en-US" dirty="0"/>
              </a:p>
            </p:txBody>
          </p:sp>
        </mc:Choice>
        <mc:Fallback xmlns="">
          <p:sp>
            <p:nvSpPr>
              <p:cNvPr id="4" name="TextBox 3">
                <a:extLst>
                  <a:ext uri="{FF2B5EF4-FFF2-40B4-BE49-F238E27FC236}">
                    <a16:creationId xmlns:a16="http://schemas.microsoft.com/office/drawing/2014/main" id="{159492F2-B7CE-10F3-4ABF-FA8971AA54A5}"/>
                  </a:ext>
                </a:extLst>
              </p:cNvPr>
              <p:cNvSpPr txBox="1">
                <a:spLocks noRot="1" noChangeAspect="1" noMove="1" noResize="1" noEditPoints="1" noAdjustHandles="1" noChangeArrowheads="1" noChangeShapeType="1" noTextEdit="1"/>
              </p:cNvSpPr>
              <p:nvPr/>
            </p:nvSpPr>
            <p:spPr>
              <a:xfrm rot="20864202">
                <a:off x="5423403" y="452381"/>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694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dirty="0"/>
              <a:t>04-01 Impulse and Momentum</a:t>
            </a:r>
          </a:p>
        </p:txBody>
      </p:sp>
      <p:sp>
        <p:nvSpPr>
          <p:cNvPr id="21507" name="Rectangle 3"/>
          <p:cNvSpPr>
            <a:spLocks noGrp="1" noChangeArrowheads="1"/>
          </p:cNvSpPr>
          <p:nvPr>
            <p:ph idx="1"/>
          </p:nvPr>
        </p:nvSpPr>
        <p:spPr/>
        <p:txBody>
          <a:bodyPr>
            <a:normAutofit lnSpcReduction="10000"/>
          </a:bodyPr>
          <a:lstStyle/>
          <a:p>
            <a:pPr eaLnBrk="1" hangingPunct="1">
              <a:defRPr/>
            </a:pPr>
            <a:r>
              <a:rPr lang="en-US" dirty="0"/>
              <a:t>Impulse = Change in Momentum</a:t>
            </a:r>
          </a:p>
          <a:p>
            <a:pPr eaLnBrk="1" hangingPunct="1">
              <a:defRPr/>
            </a:pPr>
            <a:endParaRPr lang="en-US" dirty="0"/>
          </a:p>
          <a:p>
            <a:pPr eaLnBrk="1" hangingPunct="1">
              <a:defRPr/>
            </a:pPr>
            <a:r>
              <a:rPr lang="en-US" dirty="0"/>
              <a:t>Hard to measure force during contact</a:t>
            </a:r>
          </a:p>
          <a:p>
            <a:pPr eaLnBrk="1" hangingPunct="1">
              <a:defRPr/>
            </a:pPr>
            <a:endParaRPr lang="en-US" dirty="0"/>
          </a:p>
          <a:p>
            <a:pPr eaLnBrk="1" hangingPunct="1">
              <a:defRPr/>
            </a:pPr>
            <a:r>
              <a:rPr lang="en-US" dirty="0"/>
              <a:t>Find change in momentum</a:t>
            </a:r>
          </a:p>
          <a:p>
            <a:pPr lvl="1" eaLnBrk="1" hangingPunct="1">
              <a:defRPr/>
            </a:pPr>
            <a:r>
              <a:rPr lang="en-US" dirty="0"/>
              <a:t>Use impulse-Momentum Theorem and time of contact to find average force of contact</a:t>
            </a:r>
          </a:p>
          <a:p>
            <a:pPr>
              <a:defRPr/>
            </a:pPr>
            <a:r>
              <a:rPr lang="en-US" dirty="0"/>
              <a:t>Watch </a:t>
            </a:r>
            <a:r>
              <a:rPr lang="en-US" dirty="0">
                <a:hlinkClick r:id="rId3" action="ppaction://hlinkfile"/>
              </a:rPr>
              <a:t>NASCAR Crash</a:t>
            </a: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58CE9E0-6453-1259-8E6B-2E323F51F0E3}"/>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E58CE9E0-6453-1259-8E6B-2E323F51F0E3}"/>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595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dirty="0"/>
              <a:t>04-01 Impulse and Momentum</a:t>
            </a:r>
          </a:p>
        </p:txBody>
      </p:sp>
      <p:sp>
        <p:nvSpPr>
          <p:cNvPr id="22531" name="Rectangle 3"/>
          <p:cNvSpPr>
            <a:spLocks noGrp="1" noChangeArrowheads="1"/>
          </p:cNvSpPr>
          <p:nvPr>
            <p:ph sz="half" idx="1"/>
          </p:nvPr>
        </p:nvSpPr>
        <p:spPr/>
        <p:txBody>
          <a:bodyPr>
            <a:normAutofit/>
          </a:bodyPr>
          <a:lstStyle/>
          <a:p>
            <a:pPr eaLnBrk="1" hangingPunct="1">
              <a:lnSpc>
                <a:spcPct val="80000"/>
              </a:lnSpc>
              <a:defRPr/>
            </a:pPr>
            <a:r>
              <a:rPr lang="en-US" sz="2000" dirty="0"/>
              <a:t>A baseball (</a:t>
            </a:r>
            <a:r>
              <a:rPr lang="en-US" sz="2000" i="1" dirty="0"/>
              <a:t>m</a:t>
            </a:r>
            <a:r>
              <a:rPr lang="en-US" sz="2000" dirty="0"/>
              <a:t> = 0.14 kg) with initial velocity of −40 m/s (90 mph) is hit.  It leaves the bat with a velocity of 60 m/s after 0.001 s.  What is the impulse and average net force applied to the ball by the bat?</a:t>
            </a:r>
          </a:p>
          <a:p>
            <a:pPr eaLnBrk="1" hangingPunct="1">
              <a:lnSpc>
                <a:spcPct val="80000"/>
              </a:lnSpc>
              <a:defRPr/>
            </a:pPr>
            <a:endParaRPr lang="en-US" sz="2000" dirty="0"/>
          </a:p>
          <a:p>
            <a:pPr eaLnBrk="1" hangingPunct="1">
              <a:lnSpc>
                <a:spcPct val="80000"/>
              </a:lnSpc>
              <a:defRPr/>
            </a:pPr>
            <a:r>
              <a:rPr lang="en-US" sz="2000" dirty="0"/>
              <a:t>Impulse = 14 Ns</a:t>
            </a:r>
          </a:p>
          <a:p>
            <a:pPr eaLnBrk="1" hangingPunct="1">
              <a:lnSpc>
                <a:spcPct val="80000"/>
              </a:lnSpc>
              <a:defRPr/>
            </a:pPr>
            <a:r>
              <a:rPr lang="en-US" sz="2000" i="1" dirty="0"/>
              <a:t>F</a:t>
            </a:r>
            <a:r>
              <a:rPr lang="en-US" sz="2000" dirty="0"/>
              <a:t> = 14000 N</a:t>
            </a:r>
          </a:p>
        </p:txBody>
      </p:sp>
      <p:pic>
        <p:nvPicPr>
          <p:cNvPr id="6" name="Picture 4" descr="bat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040401" y="1508125"/>
            <a:ext cx="2830336"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34FA86-2ED8-9002-1D90-E90B206ACBD6}"/>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6134FA86-2ED8-9002-1D90-E90B206ACBD6}"/>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0916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dirty="0"/>
              <a:t>04-01 Impulse and Momentum</a:t>
            </a:r>
          </a:p>
        </p:txBody>
      </p:sp>
      <p:sp>
        <p:nvSpPr>
          <p:cNvPr id="24579" name="Rectangle 3"/>
          <p:cNvSpPr>
            <a:spLocks noGrp="1" noChangeArrowheads="1"/>
          </p:cNvSpPr>
          <p:nvPr>
            <p:ph idx="1"/>
          </p:nvPr>
        </p:nvSpPr>
        <p:spPr/>
        <p:txBody>
          <a:bodyPr/>
          <a:lstStyle/>
          <a:p>
            <a:pPr eaLnBrk="1" hangingPunct="1">
              <a:lnSpc>
                <a:spcPct val="90000"/>
              </a:lnSpc>
              <a:defRPr/>
            </a:pPr>
            <a:r>
              <a:rPr lang="en-US" dirty="0"/>
              <a:t>A raindrop (</a:t>
            </a:r>
            <a:r>
              <a:rPr lang="en-US" i="1" dirty="0"/>
              <a:t>m</a:t>
            </a:r>
            <a:r>
              <a:rPr lang="en-US" dirty="0"/>
              <a:t> = 0.001 kg) hits a roof of a car at −15 m/s.  After it hits, it spatters so the effective final velocity is 0.  The time of impact is 0.01 s.  What is the average force?</a:t>
            </a:r>
          </a:p>
          <a:p>
            <a:pPr lvl="1" eaLnBrk="1" hangingPunct="1">
              <a:lnSpc>
                <a:spcPct val="90000"/>
              </a:lnSpc>
              <a:defRPr/>
            </a:pPr>
            <a:r>
              <a:rPr lang="en-US" i="1" dirty="0"/>
              <a:t>F</a:t>
            </a:r>
            <a:r>
              <a:rPr lang="en-US" dirty="0"/>
              <a:t> = 1.5 N</a:t>
            </a:r>
          </a:p>
          <a:p>
            <a:pPr eaLnBrk="1" hangingPunct="1">
              <a:lnSpc>
                <a:spcPct val="90000"/>
              </a:lnSpc>
              <a:defRPr/>
            </a:pPr>
            <a:r>
              <a:rPr lang="en-US" dirty="0"/>
              <a:t>What if it is ice so that it bounces off at 10 m/s?</a:t>
            </a:r>
          </a:p>
          <a:p>
            <a:pPr lvl="1" eaLnBrk="1" hangingPunct="1">
              <a:lnSpc>
                <a:spcPct val="90000"/>
              </a:lnSpc>
              <a:defRPr/>
            </a:pPr>
            <a:r>
              <a:rPr lang="en-US" i="1" dirty="0"/>
              <a:t>F</a:t>
            </a:r>
            <a:r>
              <a:rPr lang="en-US" dirty="0"/>
              <a:t> = 2.5 N</a:t>
            </a:r>
          </a:p>
          <a:p>
            <a:pPr>
              <a:lnSpc>
                <a:spcPct val="90000"/>
              </a:lnSpc>
              <a:defRPr/>
            </a:pPr>
            <a:r>
              <a:rPr lang="en-US" dirty="0"/>
              <a:t>Watch </a:t>
            </a:r>
            <a:r>
              <a:rPr lang="en-US" dirty="0">
                <a:hlinkClick r:id="rId3" action="ppaction://hlinkfile"/>
              </a:rPr>
              <a:t>Offset Crash</a:t>
            </a: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5E6CDB7-36A2-D2FF-9598-1D90C677EF85}"/>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D5E6CDB7-36A2-D2FF-9598-1D90C677EF85}"/>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301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9D27-C233-421A-AFA7-605738B235AD}"/>
              </a:ext>
            </a:extLst>
          </p:cNvPr>
          <p:cNvSpPr>
            <a:spLocks noGrp="1"/>
          </p:cNvSpPr>
          <p:nvPr>
            <p:ph type="title"/>
          </p:nvPr>
        </p:nvSpPr>
        <p:spPr/>
        <p:txBody>
          <a:bodyPr/>
          <a:lstStyle/>
          <a:p>
            <a:r>
              <a:rPr lang="en-US" dirty="0"/>
              <a:t>04-02 Conservation of Momentum</a:t>
            </a:r>
          </a:p>
        </p:txBody>
      </p:sp>
      <p:sp>
        <p:nvSpPr>
          <p:cNvPr id="3" name="Text Placeholder 2">
            <a:extLst>
              <a:ext uri="{FF2B5EF4-FFF2-40B4-BE49-F238E27FC236}">
                <a16:creationId xmlns:a16="http://schemas.microsoft.com/office/drawing/2014/main" id="{120FE429-C3D6-4BC9-B172-44F272F6A6A1}"/>
              </a:ext>
            </a:extLst>
          </p:cNvPr>
          <p:cNvSpPr>
            <a:spLocks noGrp="1"/>
          </p:cNvSpPr>
          <p:nvPr>
            <p:ph type="body" idx="1"/>
          </p:nvPr>
        </p:nvSpPr>
        <p:spPr/>
        <p:txBody>
          <a:bodyPr/>
          <a:lstStyle/>
          <a:p>
            <a:r>
              <a:rPr lang="en-US" dirty="0"/>
              <a:t>In this lesson you will…</a:t>
            </a:r>
          </a:p>
          <a:p>
            <a:r>
              <a:rPr lang="en-US" dirty="0"/>
              <a:t>• Describe the principle of conservation of momentum.</a:t>
            </a:r>
          </a:p>
          <a:p>
            <a:r>
              <a:rPr lang="en-US" dirty="0"/>
              <a:t>• Derive an expression for the conservation of momentum.</a:t>
            </a:r>
          </a:p>
          <a:p>
            <a:r>
              <a:rPr lang="en-US" dirty="0"/>
              <a:t>• Explain conservation of momentum with examples.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88A7CE-776D-D298-17CB-0FE1AD8D36B7}"/>
                  </a:ext>
                </a:extLst>
              </p:cNvPr>
              <p:cNvSpPr txBox="1"/>
              <p:nvPr/>
            </p:nvSpPr>
            <p:spPr>
              <a:xfrm rot="20864202">
                <a:off x="5423403" y="452381"/>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m:oMathPara>
                </a14:m>
                <a:endParaRPr lang="en-US" dirty="0"/>
              </a:p>
            </p:txBody>
          </p:sp>
        </mc:Choice>
        <mc:Fallback xmlns="">
          <p:sp>
            <p:nvSpPr>
              <p:cNvPr id="4" name="TextBox 3">
                <a:extLst>
                  <a:ext uri="{FF2B5EF4-FFF2-40B4-BE49-F238E27FC236}">
                    <a16:creationId xmlns:a16="http://schemas.microsoft.com/office/drawing/2014/main" id="{5C88A7CE-776D-D298-17CB-0FE1AD8D36B7}"/>
                  </a:ext>
                </a:extLst>
              </p:cNvPr>
              <p:cNvSpPr txBox="1">
                <a:spLocks noRot="1" noChangeAspect="1" noMove="1" noResize="1" noEditPoints="1" noAdjustHandles="1" noChangeArrowheads="1" noChangeShapeType="1" noTextEdit="1"/>
              </p:cNvSpPr>
              <p:nvPr/>
            </p:nvSpPr>
            <p:spPr>
              <a:xfrm rot="20864202">
                <a:off x="5423403" y="452381"/>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451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04-01b Bumper Testing Lab</a:t>
            </a:r>
          </a:p>
        </p:txBody>
      </p:sp>
      <p:sp>
        <p:nvSpPr>
          <p:cNvPr id="5" name="Content Placeholder 4"/>
          <p:cNvSpPr>
            <a:spLocks noGrp="1"/>
          </p:cNvSpPr>
          <p:nvPr>
            <p:ph idx="1"/>
          </p:nvPr>
        </p:nvSpPr>
        <p:spPr/>
        <p:txBody>
          <a:bodyPr/>
          <a:lstStyle/>
          <a:p>
            <a:pPr marL="457200" lvl="0" indent="-457200">
              <a:buFont typeface="+mj-lt"/>
              <a:buAutoNum type="arabicPeriod"/>
            </a:pPr>
            <a:r>
              <a:rPr lang="en-US" dirty="0"/>
              <a:t>Each team makes a bumper out of paper and tape.</a:t>
            </a:r>
          </a:p>
          <a:p>
            <a:pPr marL="628650" lvl="1" indent="-457200">
              <a:buFont typeface="+mj-lt"/>
              <a:buAutoNum type="alphaLcPeriod"/>
            </a:pPr>
            <a:r>
              <a:rPr lang="en-US"/>
              <a:t>2.</a:t>
            </a:r>
            <a:r>
              <a:rPr lang="en-US" dirty="0"/>
              <a:t>5</a:t>
            </a:r>
            <a:r>
              <a:rPr lang="en-US"/>
              <a:t> </a:t>
            </a:r>
            <a:r>
              <a:rPr lang="en-US" dirty="0"/>
              <a:t>cm × 4 cm × 10 cm</a:t>
            </a:r>
          </a:p>
          <a:p>
            <a:pPr marL="628650" lvl="1" indent="-457200">
              <a:buFont typeface="+mj-lt"/>
              <a:buAutoNum type="alphaLcPeriod"/>
            </a:pPr>
            <a:r>
              <a:rPr lang="en-US" dirty="0"/>
              <a:t>Do not use excessive tape</a:t>
            </a:r>
          </a:p>
          <a:p>
            <a:pPr marL="457200" lvl="0" indent="-457200">
              <a:buFont typeface="+mj-lt"/>
              <a:buAutoNum type="arabicPeriod"/>
            </a:pPr>
            <a:r>
              <a:rPr lang="en-US" dirty="0"/>
              <a:t>The bumper is placed against the end of the track.</a:t>
            </a:r>
          </a:p>
          <a:p>
            <a:pPr marL="457200" lvl="0" indent="-457200">
              <a:buFont typeface="+mj-lt"/>
              <a:buAutoNum type="arabicPeriod"/>
            </a:pPr>
            <a:r>
              <a:rPr lang="en-US" dirty="0"/>
              <a:t>The cart is released from a distance as set by the teacher.</a:t>
            </a:r>
          </a:p>
          <a:p>
            <a:pPr marL="457200" indent="-457200">
              <a:buFont typeface="+mj-lt"/>
              <a:buAutoNum type="arabicPeriod"/>
            </a:pPr>
            <a:r>
              <a:rPr lang="en-US" dirty="0"/>
              <a:t>The maximum force is read from the sensor.</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B21393-B491-AFC8-4D9A-9BE51215864E}"/>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3" name="TextBox 2">
                <a:extLst>
                  <a:ext uri="{FF2B5EF4-FFF2-40B4-BE49-F238E27FC236}">
                    <a16:creationId xmlns:a16="http://schemas.microsoft.com/office/drawing/2014/main" id="{DAB21393-B491-AFC8-4D9A-9BE51215864E}"/>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884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04-02 Conservation of Momentum</a:t>
            </a:r>
          </a:p>
        </p:txBody>
      </p:sp>
      <p:sp>
        <p:nvSpPr>
          <p:cNvPr id="3" name="Content Placeholder 2"/>
          <p:cNvSpPr>
            <a:spLocks noGrp="1"/>
          </p:cNvSpPr>
          <p:nvPr>
            <p:ph idx="1"/>
          </p:nvPr>
        </p:nvSpPr>
        <p:spPr/>
        <p:txBody>
          <a:bodyPr/>
          <a:lstStyle/>
          <a:p>
            <a:r>
              <a:rPr lang="en-US" dirty="0"/>
              <a:t>Do the lab in your worksheet.</a:t>
            </a:r>
          </a:p>
          <a:p>
            <a:endParaRPr lang="en-US" dirty="0"/>
          </a:p>
          <a:p>
            <a:r>
              <a:rPr lang="en-US" dirty="0"/>
              <a:t>Explain why if a person standing of frictionless ice shoots a bullet at 200 m/s does not move backwards are 200 m/s.</a:t>
            </a:r>
          </a:p>
          <a:p>
            <a:r>
              <a:rPr lang="en-US" dirty="0"/>
              <a:t>A 100 kg person pushes off from a 50 kg person on frictionless ice. If the 100 kg person moves at 3 m/s, what speed will the 50 kg person move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1A75C3-518F-E95A-1BBE-D325F428532C}"/>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4" name="TextBox 3">
                <a:extLst>
                  <a:ext uri="{FF2B5EF4-FFF2-40B4-BE49-F238E27FC236}">
                    <a16:creationId xmlns:a16="http://schemas.microsoft.com/office/drawing/2014/main" id="{5E1A75C3-518F-E95A-1BBE-D325F428532C}"/>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345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t>04-02 Conservation of Momentum</a:t>
            </a:r>
          </a:p>
        </p:txBody>
      </p:sp>
      <p:sp>
        <p:nvSpPr>
          <p:cNvPr id="7171" name="Rectangle 3"/>
          <p:cNvSpPr>
            <a:spLocks noGrp="1" noChangeArrowheads="1"/>
          </p:cNvSpPr>
          <p:nvPr>
            <p:ph idx="1"/>
          </p:nvPr>
        </p:nvSpPr>
        <p:spPr/>
        <p:txBody>
          <a:bodyPr>
            <a:normAutofit/>
          </a:bodyPr>
          <a:lstStyle/>
          <a:p>
            <a:pPr eaLnBrk="1" hangingPunct="1">
              <a:defRPr/>
            </a:pPr>
            <a:r>
              <a:rPr lang="en-US" dirty="0"/>
              <a:t>System</a:t>
            </a:r>
          </a:p>
          <a:p>
            <a:pPr lvl="1">
              <a:defRPr/>
            </a:pPr>
            <a:r>
              <a:rPr lang="en-US" dirty="0"/>
              <a:t>All the objects involved in the problem</a:t>
            </a:r>
          </a:p>
          <a:p>
            <a:pPr lvl="1">
              <a:defRPr/>
            </a:pPr>
            <a:r>
              <a:rPr lang="en-US" dirty="0"/>
              <a:t>Usually only two objects</a:t>
            </a:r>
          </a:p>
          <a:p>
            <a:pPr eaLnBrk="1" hangingPunct="1">
              <a:defRPr/>
            </a:pPr>
            <a:endParaRPr lang="en-US" dirty="0"/>
          </a:p>
          <a:p>
            <a:pPr eaLnBrk="1" hangingPunct="1">
              <a:defRPr/>
            </a:pPr>
            <a:r>
              <a:rPr lang="en-US" dirty="0"/>
              <a:t>Internal Forces – Forces that the objects exert on each other</a:t>
            </a:r>
          </a:p>
          <a:p>
            <a:pPr eaLnBrk="1" hangingPunct="1">
              <a:defRPr/>
            </a:pPr>
            <a:endParaRPr lang="en-US" dirty="0"/>
          </a:p>
          <a:p>
            <a:pPr eaLnBrk="1" hangingPunct="1">
              <a:defRPr/>
            </a:pPr>
            <a:r>
              <a:rPr lang="en-US" dirty="0"/>
              <a:t>External Forces – Forces exerted by things outside of the system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7C566E9-E6DF-6AED-516A-E21F0CAEB187}"/>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57C566E9-E6DF-6AED-516A-E21F0CAEB187}"/>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8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defRPr/>
            </a:pPr>
            <a:r>
              <a:rPr lang="en-US" dirty="0"/>
              <a:t>04-02 Conservation of Momentum</a:t>
            </a:r>
          </a:p>
        </p:txBody>
      </p:sp>
      <p:sp>
        <p:nvSpPr>
          <p:cNvPr id="10246" name="Rectangle 6"/>
          <p:cNvSpPr>
            <a:spLocks noGrp="1" noChangeArrowheads="1"/>
          </p:cNvSpPr>
          <p:nvPr>
            <p:ph sz="half" idx="1"/>
          </p:nvPr>
        </p:nvSpPr>
        <p:spPr/>
        <p:txBody>
          <a:bodyPr>
            <a:normAutofit/>
          </a:bodyPr>
          <a:lstStyle/>
          <a:p>
            <a:pPr eaLnBrk="1" hangingPunct="1">
              <a:defRPr/>
            </a:pPr>
            <a:r>
              <a:rPr lang="en-US" dirty="0"/>
              <a:t>Two balls hit in the air</a:t>
            </a:r>
          </a:p>
          <a:p>
            <a:pPr eaLnBrk="1" hangingPunct="1">
              <a:defRPr/>
            </a:pPr>
            <a:endParaRPr lang="en-US" dirty="0"/>
          </a:p>
          <a:p>
            <a:pPr eaLnBrk="1" hangingPunct="1">
              <a:defRPr/>
            </a:pPr>
            <a:endParaRPr lang="en-US" dirty="0"/>
          </a:p>
          <a:p>
            <a:pPr eaLnBrk="1" hangingPunct="1">
              <a:defRPr/>
            </a:pPr>
            <a:r>
              <a:rPr lang="en-US" dirty="0"/>
              <a:t>During the collision</a:t>
            </a:r>
          </a:p>
          <a:p>
            <a:pPr lvl="1" eaLnBrk="1" hangingPunct="1">
              <a:defRPr/>
            </a:pPr>
            <a:r>
              <a:rPr lang="en-US" dirty="0"/>
              <a:t>Internal Forces = </a:t>
            </a:r>
            <a:r>
              <a:rPr lang="en-US" i="1" dirty="0"/>
              <a:t>F</a:t>
            </a:r>
            <a:r>
              <a:rPr lang="en-US" baseline="-25000" dirty="0"/>
              <a:t>12</a:t>
            </a:r>
            <a:r>
              <a:rPr lang="en-US" dirty="0"/>
              <a:t> and </a:t>
            </a:r>
            <a:r>
              <a:rPr lang="en-US" i="1" dirty="0"/>
              <a:t>F</a:t>
            </a:r>
            <a:r>
              <a:rPr lang="en-US" baseline="-25000" dirty="0"/>
              <a:t>21</a:t>
            </a:r>
          </a:p>
          <a:p>
            <a:pPr lvl="1" eaLnBrk="1" hangingPunct="1">
              <a:defRPr/>
            </a:pPr>
            <a:r>
              <a:rPr lang="en-US" dirty="0"/>
              <a:t>External Forces = Weight (</a:t>
            </a:r>
            <a:r>
              <a:rPr lang="en-US" i="1" dirty="0"/>
              <a:t>W</a:t>
            </a:r>
            <a:r>
              <a:rPr lang="en-US" baseline="-25000" dirty="0"/>
              <a:t>1</a:t>
            </a:r>
            <a:r>
              <a:rPr lang="en-US" dirty="0"/>
              <a:t> and </a:t>
            </a:r>
            <a:r>
              <a:rPr lang="en-US" i="1" dirty="0"/>
              <a:t>W</a:t>
            </a:r>
            <a:r>
              <a:rPr lang="en-US" baseline="-25000" dirty="0"/>
              <a:t>2</a:t>
            </a:r>
            <a:r>
              <a:rPr lang="en-US" dirty="0"/>
              <a:t>)</a:t>
            </a:r>
          </a:p>
          <a:p>
            <a:pPr eaLnBrk="1" hangingPunct="1">
              <a:defRPr/>
            </a:pPr>
            <a:endParaRPr lang="en-US" dirty="0"/>
          </a:p>
        </p:txBody>
      </p:sp>
      <p:pic>
        <p:nvPicPr>
          <p:cNvPr id="7" name="Picture 4" descr="F0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400801" y="0"/>
            <a:ext cx="2743200" cy="56642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085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defRPr/>
            </a:pPr>
            <a:r>
              <a:rPr lang="en-US" dirty="0"/>
              <a:t>04-02 Conservation of Momentum</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p:txBody>
              <a:bodyPr>
                <a:normAutofit/>
              </a:bodyPr>
              <a:lstStyle/>
              <a:p>
                <a:pPr eaLnBrk="1" hangingPunct="1">
                  <a:defRPr/>
                </a:pPr>
                <a14:m>
                  <m:oMath xmlns:m="http://schemas.openxmlformats.org/officeDocument/2006/math">
                    <m:r>
                      <a:rPr lang="en-US" b="0" i="1" smtClean="0">
                        <a:latin typeface="Cambria Math"/>
                      </a:rPr>
                      <m:t>𝐹</m:t>
                    </m:r>
                    <m:r>
                      <m:rPr>
                        <m:sty m:val="p"/>
                      </m:rPr>
                      <a:rPr lang="en-US" b="0" i="0" smtClean="0">
                        <a:latin typeface="Cambria Math"/>
                      </a:rPr>
                      <m:t>Δ</m:t>
                    </m:r>
                    <m:r>
                      <a:rPr lang="en-US" b="0" i="1" smtClean="0">
                        <a:latin typeface="Cambria Math"/>
                      </a:rPr>
                      <m:t>𝑡</m:t>
                    </m:r>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oMath>
                </a14:m>
                <a:endParaRPr lang="en-US" dirty="0"/>
              </a:p>
              <a:p>
                <a:pPr eaLnBrk="1" hangingPunct="1">
                  <a:defRPr/>
                </a:pPr>
                <a:r>
                  <a:rPr lang="en-US" dirty="0"/>
                  <a:t>Object 1: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12</m:t>
                            </m:r>
                          </m:sub>
                        </m:sSub>
                      </m:e>
                    </m:d>
                    <m:r>
                      <m:rPr>
                        <m:sty m:val="p"/>
                      </m:rPr>
                      <a:rPr lang="en-US" b="0" i="0" smtClean="0">
                        <a:latin typeface="Cambria Math"/>
                      </a:rPr>
                      <m:t>Δt</m:t>
                    </m:r>
                    <m:r>
                      <a:rPr lang="en-US" b="0" i="0" smtClean="0">
                        <a:latin typeface="Cambria Math"/>
                      </a:rPr>
                      <m:t>=</m:t>
                    </m:r>
                    <m:sSub>
                      <m:sSubPr>
                        <m:ctrlPr>
                          <a:rPr lang="en-US" b="0" i="1" smtClean="0">
                            <a:latin typeface="Cambria Math" panose="02040503050406030204" pitchFamily="18" charset="0"/>
                          </a:rPr>
                        </m:ctrlPr>
                      </m:sSubPr>
                      <m:e>
                        <m:r>
                          <m:rPr>
                            <m:sty m:val="p"/>
                          </m:rPr>
                          <a:rPr lang="en-US" b="0" i="0" smtClean="0">
                            <a:latin typeface="Cambria Math"/>
                          </a:rPr>
                          <m:t>m</m:t>
                        </m:r>
                      </m:e>
                      <m:sub>
                        <m:r>
                          <a:rPr lang="en-US" b="0" i="0" smtClean="0">
                            <a:latin typeface="Cambria Math"/>
                          </a:rPr>
                          <m:t>1</m:t>
                        </m:r>
                      </m:sub>
                    </m:sSub>
                    <m:sSub>
                      <m:sSubPr>
                        <m:ctrlPr>
                          <a:rPr lang="en-US" b="0" i="1" smtClean="0">
                            <a:latin typeface="Cambria Math" panose="02040503050406030204" pitchFamily="18" charset="0"/>
                          </a:rPr>
                        </m:ctrlPr>
                      </m:sSubPr>
                      <m:e>
                        <m:r>
                          <m:rPr>
                            <m:sty m:val="p"/>
                          </m:rPr>
                          <a:rPr lang="en-US" b="0" i="0" smtClean="0">
                            <a:latin typeface="Cambria Math"/>
                          </a:rPr>
                          <m:t>v</m:t>
                        </m:r>
                      </m:e>
                      <m:sub>
                        <m:r>
                          <m:rPr>
                            <m:sty m:val="p"/>
                          </m:rPr>
                          <a:rPr lang="en-US" b="0" i="0" smtClean="0">
                            <a:latin typeface="Cambria Math"/>
                          </a:rPr>
                          <m:t>f</m:t>
                        </m:r>
                        <m:r>
                          <a:rPr lang="en-US" b="0" i="0" smtClean="0">
                            <a:latin typeface="Cambria Math"/>
                          </a:rPr>
                          <m:t>1</m:t>
                        </m:r>
                      </m:sub>
                    </m:sSub>
                    <m:r>
                      <a:rPr lang="en-US" b="0" i="0" smtClean="0">
                        <a:latin typeface="Cambria Math"/>
                      </a:rPr>
                      <m:t>−</m:t>
                    </m:r>
                    <m:sSub>
                      <m:sSubPr>
                        <m:ctrlPr>
                          <a:rPr lang="en-US" b="0" i="1" smtClean="0">
                            <a:latin typeface="Cambria Math" panose="02040503050406030204" pitchFamily="18" charset="0"/>
                          </a:rPr>
                        </m:ctrlPr>
                      </m:sSubPr>
                      <m:e>
                        <m:r>
                          <m:rPr>
                            <m:sty m:val="p"/>
                          </m:rPr>
                          <a:rPr lang="en-US" b="0" i="0" smtClean="0">
                            <a:latin typeface="Cambria Math"/>
                          </a:rPr>
                          <m:t>m</m:t>
                        </m:r>
                      </m:e>
                      <m:sub>
                        <m:r>
                          <a:rPr lang="en-US" b="0" i="0" smtClean="0">
                            <a:latin typeface="Cambria Math"/>
                          </a:rPr>
                          <m:t>1</m:t>
                        </m:r>
                      </m:sub>
                    </m:sSub>
                    <m:sSub>
                      <m:sSubPr>
                        <m:ctrlPr>
                          <a:rPr lang="en-US" b="0" i="1" smtClean="0">
                            <a:latin typeface="Cambria Math" panose="02040503050406030204" pitchFamily="18" charset="0"/>
                          </a:rPr>
                        </m:ctrlPr>
                      </m:sSubPr>
                      <m:e>
                        <m:r>
                          <m:rPr>
                            <m:sty m:val="p"/>
                          </m:rPr>
                          <a:rPr lang="en-US" b="0" i="0" smtClean="0">
                            <a:latin typeface="Cambria Math"/>
                          </a:rPr>
                          <m:t>v</m:t>
                        </m:r>
                      </m:e>
                      <m:sub>
                        <m:r>
                          <a:rPr lang="en-US" b="0" i="0" smtClean="0">
                            <a:latin typeface="Cambria Math"/>
                          </a:rPr>
                          <m:t>01</m:t>
                        </m:r>
                      </m:sub>
                    </m:sSub>
                  </m:oMath>
                </a14:m>
                <a:endParaRPr lang="en-US" dirty="0"/>
              </a:p>
              <a:p>
                <a:pPr>
                  <a:defRPr/>
                </a:pPr>
                <a:r>
                  <a:rPr lang="en-US" dirty="0">
                    <a:sym typeface="Symbol" pitchFamily="18" charset="2"/>
                  </a:rPr>
                  <a:t>Object 2: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𝑊</m:t>
                            </m:r>
                          </m:e>
                          <m:sub>
                            <m:r>
                              <a:rPr lang="en-US" b="0" i="1" smtClean="0">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𝐹</m:t>
                            </m:r>
                          </m:e>
                          <m:sub>
                            <m:r>
                              <a:rPr lang="en-US" i="1">
                                <a:latin typeface="Cambria Math"/>
                              </a:rPr>
                              <m:t>2</m:t>
                            </m:r>
                            <m:r>
                              <a:rPr lang="en-US" b="0" i="1" smtClean="0">
                                <a:latin typeface="Cambria Math"/>
                              </a:rPr>
                              <m:t>1</m:t>
                            </m:r>
                          </m:sub>
                        </m:sSub>
                      </m:e>
                    </m:d>
                    <m:r>
                      <m:rPr>
                        <m:sty m:val="p"/>
                      </m:rPr>
                      <a:rPr lang="en-US">
                        <a:latin typeface="Cambria Math"/>
                      </a:rPr>
                      <m:t>Δt</m:t>
                    </m:r>
                    <m:r>
                      <a:rPr lang="en-US">
                        <a:latin typeface="Cambria Math"/>
                      </a:rPr>
                      <m:t>=</m:t>
                    </m:r>
                    <m:sSub>
                      <m:sSubPr>
                        <m:ctrlPr>
                          <a:rPr lang="en-US" i="1">
                            <a:latin typeface="Cambria Math" panose="02040503050406030204" pitchFamily="18" charset="0"/>
                          </a:rPr>
                        </m:ctrlPr>
                      </m:sSubPr>
                      <m:e>
                        <m:r>
                          <m:rPr>
                            <m:sty m:val="p"/>
                          </m:rPr>
                          <a:rPr lang="en-US">
                            <a:latin typeface="Cambria Math"/>
                          </a:rPr>
                          <m:t>m</m:t>
                        </m:r>
                      </m:e>
                      <m:sub>
                        <m:r>
                          <a:rPr lang="en-US" b="0" i="1" smtClean="0">
                            <a:latin typeface="Cambria Math"/>
                          </a:rPr>
                          <m:t>2</m:t>
                        </m:r>
                      </m:sub>
                    </m:sSub>
                    <m:sSub>
                      <m:sSubPr>
                        <m:ctrlPr>
                          <a:rPr lang="en-US" i="1">
                            <a:latin typeface="Cambria Math" panose="02040503050406030204" pitchFamily="18" charset="0"/>
                          </a:rPr>
                        </m:ctrlPr>
                      </m:sSubPr>
                      <m:e>
                        <m:r>
                          <m:rPr>
                            <m:sty m:val="p"/>
                          </m:rPr>
                          <a:rPr lang="en-US">
                            <a:latin typeface="Cambria Math"/>
                          </a:rPr>
                          <m:t>v</m:t>
                        </m:r>
                      </m:e>
                      <m:sub>
                        <m:r>
                          <m:rPr>
                            <m:sty m:val="p"/>
                          </m:rPr>
                          <a:rPr lang="en-US">
                            <a:latin typeface="Cambria Math"/>
                          </a:rPr>
                          <m:t>f</m:t>
                        </m:r>
                        <m:r>
                          <a:rPr lang="en-US" b="0" i="1" smtClean="0">
                            <a:latin typeface="Cambria Math"/>
                          </a:rPr>
                          <m:t>2</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m</m:t>
                        </m:r>
                      </m:e>
                      <m:sub>
                        <m:r>
                          <a:rPr lang="en-US" b="0" i="1" smtClean="0">
                            <a:latin typeface="Cambria Math"/>
                          </a:rPr>
                          <m:t>2</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0</m:t>
                        </m:r>
                        <m:r>
                          <a:rPr lang="en-US" b="0" i="1" smtClean="0">
                            <a:latin typeface="Cambria Math"/>
                          </a:rPr>
                          <m:t>2</m:t>
                        </m:r>
                      </m:sub>
                    </m:sSub>
                  </m:oMath>
                </a14:m>
                <a:endParaRPr lang="en-US" dirty="0">
                  <a:sym typeface="Symbol" pitchFamily="18" charset="2"/>
                </a:endParaRPr>
              </a:p>
              <a:p>
                <a:pPr eaLnBrk="1" hangingPunct="1">
                  <a:defRPr/>
                </a:pPr>
                <a:r>
                  <a:rPr lang="en-US" dirty="0">
                    <a:sym typeface="Symbol" pitchFamily="18" charset="2"/>
                  </a:rPr>
                  <a:t>Add</a:t>
                </a:r>
              </a:p>
              <a:p>
                <a:pPr eaLnBrk="1" hangingPunct="1">
                  <a:defRPr/>
                </a:pPr>
                <a14:m>
                  <m:oMath xmlns:m="http://schemas.openxmlformats.org/officeDocument/2006/math">
                    <m:d>
                      <m:dPr>
                        <m:ctrlPr>
                          <a:rPr lang="en-US" b="0" i="1" smtClean="0">
                            <a:latin typeface="Cambria Math" panose="02040503050406030204" pitchFamily="18" charset="0"/>
                            <a:sym typeface="Symbol" pitchFamily="18" charset="2"/>
                          </a:rPr>
                        </m:ctrlPr>
                      </m:dPr>
                      <m:e>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𝑊</m:t>
                            </m:r>
                          </m:e>
                          <m:sub>
                            <m:r>
                              <a:rPr lang="en-US" b="0" i="1" smtClean="0">
                                <a:latin typeface="Cambria Math"/>
                                <a:sym typeface="Symbol" pitchFamily="18" charset="2"/>
                              </a:rPr>
                              <m:t>1</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𝑊</m:t>
                            </m:r>
                          </m:e>
                          <m:sub>
                            <m:r>
                              <a:rPr lang="en-US" b="0" i="1" smtClean="0">
                                <a:latin typeface="Cambria Math"/>
                                <a:sym typeface="Symbol" pitchFamily="18" charset="2"/>
                              </a:rPr>
                              <m:t>2</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𝐹</m:t>
                            </m:r>
                          </m:e>
                          <m:sub>
                            <m:r>
                              <a:rPr lang="en-US" b="0" i="1" smtClean="0">
                                <a:latin typeface="Cambria Math"/>
                                <a:sym typeface="Symbol" pitchFamily="18" charset="2"/>
                              </a:rPr>
                              <m:t>12</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𝐹</m:t>
                            </m:r>
                          </m:e>
                          <m:sub>
                            <m:r>
                              <a:rPr lang="en-US" b="0" i="1" smtClean="0">
                                <a:latin typeface="Cambria Math"/>
                                <a:sym typeface="Symbol" pitchFamily="18" charset="2"/>
                              </a:rPr>
                              <m:t>21</m:t>
                            </m:r>
                          </m:sub>
                        </m:sSub>
                      </m:e>
                    </m:d>
                    <m:r>
                      <m:rPr>
                        <m:sty m:val="p"/>
                      </m:rPr>
                      <a:rPr lang="en-US" b="0" i="0" smtClean="0">
                        <a:latin typeface="Cambria Math"/>
                        <a:sym typeface="Symbol" pitchFamily="18" charset="2"/>
                      </a:rPr>
                      <m:t>Δt</m:t>
                    </m:r>
                    <m:r>
                      <a:rPr lang="en-US" b="0" i="0"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1</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m:rPr>
                                <m:sty m:val="p"/>
                              </m:rPr>
                              <a:rPr lang="en-US" b="0" i="0" smtClean="0">
                                <a:latin typeface="Cambria Math"/>
                                <a:sym typeface="Symbol" pitchFamily="18" charset="2"/>
                              </a:rPr>
                              <m:t>f</m:t>
                            </m:r>
                            <m:r>
                              <a:rPr lang="en-US" b="0" i="0" smtClean="0">
                                <a:latin typeface="Cambria Math"/>
                                <a:sym typeface="Symbol" pitchFamily="18" charset="2"/>
                              </a:rPr>
                              <m:t>1</m:t>
                            </m:r>
                          </m:sub>
                        </m:sSub>
                        <m:r>
                          <a:rPr lang="en-US" b="0" i="0"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2</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m:rPr>
                                <m:sty m:val="p"/>
                              </m:rPr>
                              <a:rPr lang="en-US" b="0" i="0" smtClean="0">
                                <a:latin typeface="Cambria Math"/>
                                <a:sym typeface="Symbol" pitchFamily="18" charset="2"/>
                              </a:rPr>
                              <m:t>f</m:t>
                            </m:r>
                            <m:r>
                              <a:rPr lang="en-US" b="0" i="0" smtClean="0">
                                <a:latin typeface="Cambria Math"/>
                                <a:sym typeface="Symbol" pitchFamily="18" charset="2"/>
                              </a:rPr>
                              <m:t>2</m:t>
                            </m:r>
                          </m:sub>
                        </m:sSub>
                      </m:e>
                    </m:d>
                    <m:r>
                      <a:rPr lang="en-US" b="0" i="0"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1</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a:rPr lang="en-US" b="0" i="0" smtClean="0">
                                <a:latin typeface="Cambria Math"/>
                                <a:sym typeface="Symbol" pitchFamily="18" charset="2"/>
                              </a:rPr>
                              <m:t>01</m:t>
                            </m:r>
                          </m:sub>
                        </m:sSub>
                        <m:r>
                          <a:rPr lang="en-US" b="0" i="0"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m</m:t>
                            </m:r>
                          </m:e>
                          <m:sub>
                            <m:r>
                              <a:rPr lang="en-US" b="0" i="0" smtClean="0">
                                <a:latin typeface="Cambria Math"/>
                                <a:sym typeface="Symbol" pitchFamily="18" charset="2"/>
                              </a:rPr>
                              <m:t>2</m:t>
                            </m:r>
                          </m:sub>
                        </m:sSub>
                        <m:sSub>
                          <m:sSubPr>
                            <m:ctrlPr>
                              <a:rPr lang="en-US" b="0" i="1" smtClean="0">
                                <a:latin typeface="Cambria Math" panose="02040503050406030204" pitchFamily="18" charset="0"/>
                                <a:sym typeface="Symbol" pitchFamily="18" charset="2"/>
                              </a:rPr>
                            </m:ctrlPr>
                          </m:sSubPr>
                          <m:e>
                            <m:r>
                              <m:rPr>
                                <m:sty m:val="p"/>
                              </m:rPr>
                              <a:rPr lang="en-US" b="0" i="0" smtClean="0">
                                <a:latin typeface="Cambria Math"/>
                                <a:sym typeface="Symbol" pitchFamily="18" charset="2"/>
                              </a:rPr>
                              <m:t>v</m:t>
                            </m:r>
                          </m:e>
                          <m:sub>
                            <m:r>
                              <a:rPr lang="en-US" b="0" i="0" smtClean="0">
                                <a:latin typeface="Cambria Math"/>
                                <a:sym typeface="Symbol" pitchFamily="18" charset="2"/>
                              </a:rPr>
                              <m:t>02</m:t>
                            </m:r>
                          </m:sub>
                        </m:sSub>
                      </m:e>
                    </m:d>
                  </m:oMath>
                </a14:m>
                <a:endParaRPr lang="en-US" dirty="0">
                  <a:sym typeface="Symbol" pitchFamily="18" charset="2"/>
                </a:endParaRPr>
              </a:p>
              <a:p>
                <a:pPr eaLnBrk="1" hangingPunct="1">
                  <a:defRPr/>
                </a:pPr>
                <a:endParaRPr lang="en-US" baseline="-25000" dirty="0">
                  <a:sym typeface="Symbol" pitchFamily="18" charset="2"/>
                </a:endParaRPr>
              </a:p>
              <a:p>
                <a:pPr eaLnBrk="1" hangingPunct="1">
                  <a:defRPr/>
                </a:pPr>
                <a14:m>
                  <m:oMath xmlns:m="http://schemas.openxmlformats.org/officeDocument/2006/math">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𝐸𝑥𝑡</m:t>
                        </m:r>
                        <m:r>
                          <a:rPr lang="en-US" b="0" i="1" smtClean="0">
                            <a:latin typeface="Cambria Math"/>
                            <a:sym typeface="Symbol" pitchFamily="18" charset="2"/>
                          </a:rPr>
                          <m:t> </m:t>
                        </m:r>
                        <m:r>
                          <a:rPr lang="en-US" b="0" i="1" smtClean="0">
                            <a:latin typeface="Cambria Math"/>
                            <a:sym typeface="Symbol" pitchFamily="18" charset="2"/>
                          </a:rPr>
                          <m:t>𝐹</m:t>
                        </m:r>
                        <m:r>
                          <a:rPr lang="en-US" b="0" i="1" smtClean="0">
                            <a:latin typeface="Cambria Math"/>
                            <a:sym typeface="Symbol" pitchFamily="18" charset="2"/>
                          </a:rPr>
                          <m:t>+</m:t>
                        </m:r>
                        <m:r>
                          <a:rPr lang="en-US" b="0" i="1" smtClean="0">
                            <a:latin typeface="Cambria Math"/>
                            <a:sym typeface="Symbol" pitchFamily="18" charset="2"/>
                          </a:rPr>
                          <m:t>𝐼𝑛𝑡</m:t>
                        </m:r>
                        <m:r>
                          <a:rPr lang="en-US" b="0" i="1" smtClean="0">
                            <a:latin typeface="Cambria Math"/>
                            <a:sym typeface="Symbol" pitchFamily="18" charset="2"/>
                          </a:rPr>
                          <m:t> </m:t>
                        </m:r>
                        <m:r>
                          <a:rPr lang="en-US" b="0" i="1" smtClean="0">
                            <a:latin typeface="Cambria Math"/>
                            <a:sym typeface="Symbol" pitchFamily="18" charset="2"/>
                          </a:rPr>
                          <m:t>𝐹</m:t>
                        </m:r>
                      </m:e>
                    </m:d>
                    <m:r>
                      <m:rPr>
                        <m:sty m:val="p"/>
                      </m:rPr>
                      <a:rPr lang="en-US" b="0" i="0" smtClean="0">
                        <a:latin typeface="Cambria Math"/>
                        <a:sym typeface="Symbol" pitchFamily="18" charset="2"/>
                      </a:rPr>
                      <m:t>Δ</m:t>
                    </m:r>
                    <m:r>
                      <a:rPr lang="en-US" b="0" i="1" smtClean="0">
                        <a:latin typeface="Cambria Math"/>
                        <a:sym typeface="Symbol" pitchFamily="18" charset="2"/>
                      </a:rPr>
                      <m:t>𝑡</m:t>
                    </m:r>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𝑝</m:t>
                        </m:r>
                      </m:e>
                      <m:sub>
                        <m:r>
                          <a:rPr lang="en-US" b="0" i="1" smtClean="0">
                            <a:latin typeface="Cambria Math"/>
                            <a:sym typeface="Symbol" pitchFamily="18" charset="2"/>
                          </a:rPr>
                          <m:t>𝑓</m:t>
                        </m:r>
                      </m:sub>
                    </m:sSub>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𝑝</m:t>
                        </m:r>
                      </m:e>
                      <m:sub>
                        <m:r>
                          <a:rPr lang="en-US" b="0" i="1" smtClean="0">
                            <a:latin typeface="Cambria Math"/>
                            <a:sym typeface="Symbol" pitchFamily="18" charset="2"/>
                          </a:rPr>
                          <m:t>0</m:t>
                        </m:r>
                      </m:sub>
                    </m:sSub>
                  </m:oMath>
                </a14:m>
                <a:endParaRPr lang="en-US" dirty="0">
                  <a:sym typeface="Symbol" pitchFamily="18" charset="2"/>
                </a:endParaRPr>
              </a:p>
            </p:txBody>
          </p:sp>
        </mc:Choice>
        <mc:Fallback xmlns="">
          <p:sp>
            <p:nvSpPr>
              <p:cNvPr id="14339" name="Rectangle 3"/>
              <p:cNvSpPr>
                <a:spLocks noGrp="1" noRot="1" noChangeAspect="1" noMove="1" noResize="1" noEditPoints="1" noAdjustHandles="1" noChangeArrowheads="1" noChangeShapeType="1" noTextEdit="1"/>
              </p:cNvSpPr>
              <p:nvPr>
                <p:ph idx="1"/>
              </p:nvPr>
            </p:nvSpPr>
            <p:spPr>
              <a:blipFill>
                <a:blip r:embed="rId3"/>
                <a:stretch>
                  <a:fillRect l="-867" t="-6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23B32FF-5F3B-7112-79F0-BEACB744CC99}"/>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B23B32FF-5F3B-7112-79F0-BEACB744CC99}"/>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845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n-US" dirty="0"/>
              <a:t>04-02 Conservation of Momentum</a:t>
            </a:r>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p:txBody>
              <a:bodyPr>
                <a:normAutofit lnSpcReduction="10000"/>
              </a:bodyPr>
              <a:lstStyle/>
              <a:p>
                <a:pPr eaLnBrk="1" hangingPunct="1">
                  <a:lnSpc>
                    <a:spcPct val="90000"/>
                  </a:lnSpc>
                  <a:defRPr/>
                </a:pPr>
                <a:r>
                  <a:rPr lang="en-US" dirty="0"/>
                  <a:t>Since </a:t>
                </a:r>
                <a:r>
                  <a:rPr lang="en-US" i="1" dirty="0"/>
                  <a:t>F</a:t>
                </a:r>
                <a:r>
                  <a:rPr lang="en-US" baseline="-25000" dirty="0"/>
                  <a:t>12</a:t>
                </a:r>
                <a:r>
                  <a:rPr lang="en-US" dirty="0"/>
                  <a:t> and </a:t>
                </a:r>
                <a:r>
                  <a:rPr lang="en-US" i="1" dirty="0"/>
                  <a:t>F</a:t>
                </a:r>
                <a:r>
                  <a:rPr lang="en-US" baseline="-25000" dirty="0"/>
                  <a:t>21</a:t>
                </a:r>
                <a:r>
                  <a:rPr lang="en-US" dirty="0"/>
                  <a:t> are equal and opposite</a:t>
                </a:r>
              </a:p>
              <a:p>
                <a:pPr lvl="1" eaLnBrk="1" hangingPunct="1">
                  <a:lnSpc>
                    <a:spcPct val="90000"/>
                  </a:lnSpc>
                  <a:defRPr/>
                </a:pPr>
                <a:r>
                  <a:rPr lang="en-US" dirty="0"/>
                  <a:t>Sum of internal forces = 0</a:t>
                </a:r>
              </a:p>
              <a:p>
                <a:pPr eaLnBrk="1" hangingPunct="1">
                  <a:lnSpc>
                    <a:spcPct val="90000"/>
                  </a:lnSpc>
                  <a:defRPr/>
                </a:pPr>
                <a:endParaRPr lang="en-US" dirty="0"/>
              </a:p>
              <a:p>
                <a:pPr eaLnBrk="1" hangingPunct="1">
                  <a:lnSpc>
                    <a:spcPct val="90000"/>
                  </a:lnSpc>
                  <a:defRPr/>
                </a:pPr>
                <a14:m>
                  <m:oMath xmlns:m="http://schemas.openxmlformats.org/officeDocument/2006/math">
                    <m:d>
                      <m:dPr>
                        <m:ctrlPr>
                          <a:rPr lang="en-US" i="1" dirty="0" smtClean="0">
                            <a:latin typeface="Cambria Math" panose="02040503050406030204" pitchFamily="18" charset="0"/>
                          </a:rPr>
                        </m:ctrlPr>
                      </m:dPr>
                      <m:e>
                        <m:r>
                          <m:rPr>
                            <m:sty m:val="p"/>
                          </m:rPr>
                          <a:rPr lang="en-US" i="0" dirty="0" smtClean="0">
                            <a:latin typeface="Cambria Math"/>
                          </a:rPr>
                          <m:t>External</m:t>
                        </m:r>
                        <m:r>
                          <a:rPr lang="en-US" i="0" dirty="0" smtClean="0">
                            <a:latin typeface="Cambria Math"/>
                          </a:rPr>
                          <m:t> </m:t>
                        </m:r>
                        <m:r>
                          <m:rPr>
                            <m:sty m:val="p"/>
                          </m:rPr>
                          <a:rPr lang="en-US" b="0" i="0" dirty="0" smtClean="0">
                            <a:latin typeface="Cambria Math"/>
                          </a:rPr>
                          <m:t>Forces</m:t>
                        </m:r>
                      </m:e>
                    </m:d>
                    <m:r>
                      <m:rPr>
                        <m:sty m:val="p"/>
                      </m:rPr>
                      <a:rPr lang="en-US" b="0" i="0" dirty="0" smtClean="0">
                        <a:latin typeface="Cambria Math"/>
                      </a:rPr>
                      <m:t>Δ</m:t>
                    </m:r>
                    <m:r>
                      <a:rPr lang="en-US" b="0" i="1" dirty="0" smtClean="0">
                        <a:latin typeface="Cambria Math"/>
                      </a:rPr>
                      <m:t>𝑡</m:t>
                    </m:r>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𝑝</m:t>
                        </m:r>
                      </m:e>
                      <m:sub>
                        <m:r>
                          <a:rPr lang="en-US" b="0" i="1" dirty="0" smtClean="0">
                            <a:latin typeface="Cambria Math"/>
                          </a:rPr>
                          <m:t>𝑓</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𝑝</m:t>
                        </m:r>
                      </m:e>
                      <m:sub>
                        <m:r>
                          <a:rPr lang="en-US" b="0" i="1" dirty="0" smtClean="0">
                            <a:latin typeface="Cambria Math"/>
                          </a:rPr>
                          <m:t>0</m:t>
                        </m:r>
                      </m:sub>
                    </m:sSub>
                  </m:oMath>
                </a14:m>
                <a:endParaRPr lang="en-US" dirty="0"/>
              </a:p>
              <a:p>
                <a:pPr eaLnBrk="1" hangingPunct="1">
                  <a:lnSpc>
                    <a:spcPct val="90000"/>
                  </a:lnSpc>
                  <a:defRPr/>
                </a:pPr>
                <a:endParaRPr lang="en-US" dirty="0"/>
              </a:p>
              <a:p>
                <a:pPr eaLnBrk="1" hangingPunct="1">
                  <a:lnSpc>
                    <a:spcPct val="90000"/>
                  </a:lnSpc>
                  <a:defRPr/>
                </a:pPr>
                <a:r>
                  <a:rPr lang="en-US" dirty="0"/>
                  <a:t>If Isolated system:</a:t>
                </a:r>
              </a:p>
              <a:p>
                <a:pPr eaLnBrk="1" hangingPunct="1">
                  <a:lnSpc>
                    <a:spcPct val="90000"/>
                  </a:lnSpc>
                  <a:defRPr/>
                </a:pPr>
                <a:endParaRPr lang="en-US" dirty="0"/>
              </a:p>
              <a:p>
                <a:pPr eaLnBrk="1" hangingPunct="1">
                  <a:lnSpc>
                    <a:spcPct val="90000"/>
                  </a:lnSpc>
                  <a:defRPr/>
                </a:pPr>
                <a14:m>
                  <m:oMath xmlns:m="http://schemas.openxmlformats.org/officeDocument/2006/math">
                    <m:r>
                      <a:rPr lang="en-US" b="0" i="1" smtClean="0">
                        <a:latin typeface="Cambria Math"/>
                      </a:rPr>
                      <m:t>0=</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0</m:t>
                        </m:r>
                      </m:sub>
                    </m:sSub>
                  </m:oMath>
                </a14:m>
                <a:r>
                  <a:rPr lang="en-US" dirty="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𝑓</m:t>
                        </m:r>
                      </m:sub>
                    </m:sSub>
                  </m:oMath>
                </a14:m>
                <a:endParaRPr lang="en-US" dirty="0"/>
              </a:p>
            </p:txBody>
          </p:sp>
        </mc:Choice>
        <mc:Fallback xmlns="">
          <p:sp>
            <p:nvSpPr>
              <p:cNvPr id="15363" name="Rectangle 3"/>
              <p:cNvSpPr>
                <a:spLocks noGrp="1" noRot="1" noChangeAspect="1" noMove="1" noResize="1" noEditPoints="1" noAdjustHandles="1" noChangeArrowheads="1" noChangeShapeType="1" noTextEdit="1"/>
              </p:cNvSpPr>
              <p:nvPr>
                <p:ph idx="1"/>
              </p:nvPr>
            </p:nvSpPr>
            <p:spPr>
              <a:blipFill>
                <a:blip r:embed="rId3"/>
                <a:stretch>
                  <a:fillRect l="-867" t="-3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8C811FE-D7FD-CD88-3248-35C0DCA4A40C}"/>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D8C811FE-D7FD-CD88-3248-35C0DCA4A40C}"/>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6795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defTabSz="914355" eaLnBrk="0" fontAlgn="base" hangingPunct="0">
              <a:spcBef>
                <a:spcPct val="0"/>
              </a:spcBef>
              <a:spcAft>
                <a:spcPct val="0"/>
              </a:spcAft>
            </a:pPr>
            <a:r>
              <a:rPr lang="en-US" dirty="0">
                <a:solidFill>
                  <a:schemeClr val="tx1"/>
                </a:solidFill>
                <a:latin typeface="Comic Sans MS" pitchFamily="66" charset="0"/>
                <a:hlinkClick r:id="rId3"/>
              </a:rPr>
              <a:t>rwright@andrews.edu</a:t>
            </a:r>
            <a:r>
              <a:rPr lang="en-US"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000" dirty="0"/>
              <a:t>This Slideshow was developed to accompany the textbook</a:t>
            </a:r>
          </a:p>
          <a:p>
            <a:pPr lvl="1"/>
            <a:r>
              <a:rPr lang="en-US" sz="2000" i="1" dirty="0"/>
              <a:t>OpenStax High School Physics</a:t>
            </a:r>
          </a:p>
          <a:p>
            <a:pPr lvl="2"/>
            <a:r>
              <a:rPr lang="en-US" sz="2000" i="1" dirty="0"/>
              <a:t>Available for free at </a:t>
            </a:r>
            <a:r>
              <a:rPr lang="en-US" sz="2000" i="1" dirty="0">
                <a:hlinkClick r:id="rId4"/>
              </a:rPr>
              <a:t>https://openstax.org/details/books/physics</a:t>
            </a:r>
            <a:endParaRPr lang="en-US" i="1" dirty="0"/>
          </a:p>
          <a:p>
            <a:pPr lvl="2"/>
            <a:r>
              <a:rPr lang="en-US" sz="2000" i="1" dirty="0"/>
              <a:t>By Paul Peter </a:t>
            </a:r>
            <a:r>
              <a:rPr lang="en-US" sz="2000" i="1" dirty="0" err="1"/>
              <a:t>Urone</a:t>
            </a:r>
            <a:r>
              <a:rPr lang="en-US" sz="2000" i="1" dirty="0"/>
              <a:t> and Roger Hinrichs</a:t>
            </a:r>
          </a:p>
          <a:p>
            <a:pPr lvl="2"/>
            <a:r>
              <a:rPr lang="en-US" sz="2000" i="1" dirty="0"/>
              <a:t>2020 edition</a:t>
            </a:r>
          </a:p>
          <a:p>
            <a:r>
              <a:rPr lang="en-US" sz="2000" dirty="0"/>
              <a:t>Some examples and diagrams are taken from the </a:t>
            </a:r>
            <a:r>
              <a:rPr lang="en-US" sz="2000" i="1" dirty="0"/>
              <a:t>OpenStax College Physics, Physics, </a:t>
            </a:r>
            <a:r>
              <a:rPr lang="en-US" sz="2000" dirty="0"/>
              <a:t>and </a:t>
            </a:r>
            <a:r>
              <a:rPr lang="en-US" sz="2000" i="1" dirty="0" err="1"/>
              <a:t>Cutnell</a:t>
            </a:r>
            <a:r>
              <a:rPr lang="en-US" sz="2000" i="1" dirty="0"/>
              <a:t> &amp; Johnson Physics</a:t>
            </a:r>
            <a:r>
              <a:rPr lang="en-US" sz="2000" dirty="0"/>
              <a:t> 6</a:t>
            </a:r>
            <a:r>
              <a:rPr lang="en-US" sz="2000" baseline="30000" dirty="0"/>
              <a:t>th</a:t>
            </a:r>
            <a:r>
              <a:rPr lang="en-US" sz="2000"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a:t>04-02 Conservation of Momentum</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p:txBody>
              <a:bodyPr/>
              <a:lstStyle/>
              <a:p>
                <a:pPr eaLnBrk="1" hangingPunct="1">
                  <a:defRPr/>
                </a:pPr>
                <a:r>
                  <a:rPr lang="en-US" dirty="0"/>
                  <a:t>Law of Conservation of Momentum</a:t>
                </a:r>
              </a:p>
              <a:p>
                <a:pPr lvl="1">
                  <a:defRPr/>
                </a:pPr>
                <a:r>
                  <a:rPr lang="en-US" dirty="0"/>
                  <a:t>In an isolated system the total momentum remains constant</a:t>
                </a:r>
              </a:p>
              <a:p>
                <a:pPr marL="0" indent="0" eaLnBrk="1" hangingPunct="1">
                  <a:buNone/>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𝑓</m:t>
                          </m:r>
                        </m:sub>
                      </m:sSub>
                    </m:oMath>
                  </m:oMathPara>
                </a14:m>
                <a:endParaRPr lang="en-US" dirty="0"/>
              </a:p>
              <a:p>
                <a:pPr lvl="1">
                  <a:defRPr/>
                </a:pPr>
                <a:r>
                  <a:rPr lang="en-US" dirty="0"/>
                  <a:t>System can contain any number of objects</a:t>
                </a:r>
              </a:p>
              <a:p>
                <a:pPr lvl="1">
                  <a:defRPr/>
                </a:pPr>
                <a:endParaRPr lang="en-US" dirty="0"/>
              </a:p>
              <a:p>
                <a:pPr>
                  <a:defRPr/>
                </a:pPr>
                <a:r>
                  <a:rPr lang="en-US" dirty="0"/>
                  <a:t>Watch </a:t>
                </a:r>
                <a:r>
                  <a:rPr lang="en-US" dirty="0">
                    <a:hlinkClick r:id="rId3" action="ppaction://hlinkfile"/>
                  </a:rPr>
                  <a:t>Crash Video</a:t>
                </a:r>
                <a:endParaRPr lang="en-US" dirty="0"/>
              </a:p>
            </p:txBody>
          </p:sp>
        </mc:Choice>
        <mc:Fallback xmlns="">
          <p:sp>
            <p:nvSpPr>
              <p:cNvPr id="17411" name="Rectangle 3"/>
              <p:cNvSpPr>
                <a:spLocks noGrp="1" noRot="1" noChangeAspect="1" noMove="1" noResize="1" noEditPoints="1" noAdjustHandles="1" noChangeArrowheads="1" noChangeShapeType="1" noTextEdit="1"/>
              </p:cNvSpPr>
              <p:nvPr>
                <p:ph type="body" idx="1"/>
              </p:nvPr>
            </p:nvSpPr>
            <p:spPr>
              <a:blipFill rotWithShape="1">
                <a:blip r:embed="rId4"/>
                <a:stretch>
                  <a:fillRect l="-733" t="-1603" b="-2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C98B93E-3589-244D-1152-C07AD687159D}"/>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1C98B93E-3589-244D-1152-C07AD687159D}"/>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91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dirty="0"/>
              <a:t>04-02 Conservation of Momentum</a:t>
            </a:r>
          </a:p>
        </p:txBody>
      </p:sp>
      <p:sp>
        <p:nvSpPr>
          <p:cNvPr id="23555" name="Rectangle 3"/>
          <p:cNvSpPr>
            <a:spLocks noGrp="1" noChangeArrowheads="1"/>
          </p:cNvSpPr>
          <p:nvPr>
            <p:ph idx="1"/>
          </p:nvPr>
        </p:nvSpPr>
        <p:spPr/>
        <p:txBody>
          <a:bodyPr>
            <a:normAutofit/>
          </a:bodyPr>
          <a:lstStyle/>
          <a:p>
            <a:pPr marL="0" indent="0" eaLnBrk="1" hangingPunct="1">
              <a:buNone/>
              <a:defRPr/>
            </a:pPr>
            <a:r>
              <a:rPr lang="en-US" dirty="0"/>
              <a:t>Reasoning Strategy</a:t>
            </a:r>
          </a:p>
          <a:p>
            <a:pPr marL="609600" indent="-609600" eaLnBrk="1" hangingPunct="1">
              <a:buFont typeface="Wingdings" pitchFamily="2" charset="2"/>
              <a:buAutoNum type="arabicPeriod"/>
              <a:defRPr/>
            </a:pPr>
            <a:r>
              <a:rPr lang="en-US" dirty="0"/>
              <a:t>Decide on the system</a:t>
            </a:r>
          </a:p>
          <a:p>
            <a:pPr marL="609600" indent="-609600" eaLnBrk="1" hangingPunct="1">
              <a:buFont typeface="Wingdings" pitchFamily="2" charset="2"/>
              <a:buAutoNum type="arabicPeriod"/>
              <a:defRPr/>
            </a:pPr>
            <a:r>
              <a:rPr lang="en-US" dirty="0"/>
              <a:t>Identify internal and external forces</a:t>
            </a:r>
          </a:p>
          <a:p>
            <a:pPr marL="609600" indent="-609600" eaLnBrk="1" hangingPunct="1">
              <a:buFont typeface="Wingdings" pitchFamily="2" charset="2"/>
              <a:buAutoNum type="arabicPeriod"/>
              <a:defRPr/>
            </a:pPr>
            <a:r>
              <a:rPr lang="en-US" dirty="0"/>
              <a:t>Is the system isolated?  If no, then can’t use conservation of momentum</a:t>
            </a:r>
          </a:p>
          <a:p>
            <a:pPr marL="609600" indent="-609600" eaLnBrk="1" hangingPunct="1">
              <a:buFont typeface="Wingdings" pitchFamily="2" charset="2"/>
              <a:buAutoNum type="arabicPeriod"/>
              <a:defRPr/>
            </a:pPr>
            <a:r>
              <a:rPr lang="en-US" dirty="0"/>
              <a:t>Set the total initial momentum of the isolated system equal to the total final momentum</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B28C10B-5807-1D88-35D2-018A98DE72D9}"/>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9B28C10B-5807-1D88-35D2-018A98DE72D9}"/>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611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t>04-02 Conservation of Momentum</a:t>
            </a:r>
          </a:p>
        </p:txBody>
      </p:sp>
      <p:sp>
        <p:nvSpPr>
          <p:cNvPr id="18435" name="Rectangle 3"/>
          <p:cNvSpPr>
            <a:spLocks noGrp="1" noChangeArrowheads="1"/>
          </p:cNvSpPr>
          <p:nvPr>
            <p:ph idx="1"/>
          </p:nvPr>
        </p:nvSpPr>
        <p:spPr/>
        <p:txBody>
          <a:bodyPr>
            <a:normAutofit lnSpcReduction="10000"/>
          </a:bodyPr>
          <a:lstStyle/>
          <a:p>
            <a:pPr eaLnBrk="1" hangingPunct="1">
              <a:defRPr/>
            </a:pPr>
            <a:r>
              <a:rPr lang="en-US" dirty="0"/>
              <a:t>Two billiard balls are colliding on a table.  In order to apply the law of conservation of momentum, what should the system be?  One ball or both billiard balls?</a:t>
            </a:r>
          </a:p>
          <a:p>
            <a:pPr lvl="1">
              <a:defRPr/>
            </a:pPr>
            <a:r>
              <a:rPr lang="en-US" dirty="0"/>
              <a:t>Two billiard balls.</a:t>
            </a:r>
          </a:p>
          <a:p>
            <a:pPr lvl="1">
              <a:defRPr/>
            </a:pPr>
            <a:endParaRPr lang="en-US" dirty="0"/>
          </a:p>
          <a:p>
            <a:pPr eaLnBrk="1" hangingPunct="1">
              <a:defRPr/>
            </a:pPr>
            <a:r>
              <a:rPr lang="en-US" dirty="0"/>
              <a:t>External Forces: Weight and Normal Force</a:t>
            </a:r>
          </a:p>
          <a:p>
            <a:pPr lvl="1" eaLnBrk="1" hangingPunct="1">
              <a:defRPr/>
            </a:pPr>
            <a:r>
              <a:rPr lang="en-US" dirty="0"/>
              <a:t>If the table is horizontal these cancel</a:t>
            </a:r>
          </a:p>
          <a:p>
            <a:pPr eaLnBrk="1" hangingPunct="1">
              <a:defRPr/>
            </a:pPr>
            <a:r>
              <a:rPr lang="en-US" dirty="0"/>
              <a:t>If it were one ball, then the force of the second ball hitting it would not cancel with anything.</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788E9E6-7E18-28A9-B6CD-E26F549A4FFD}"/>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A788E9E6-7E18-28A9-B6CD-E26F549A4FFD}"/>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7823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a:t>04-02 Conservation of Momentum</a:t>
            </a:r>
          </a:p>
        </p:txBody>
      </p:sp>
      <p:sp>
        <p:nvSpPr>
          <p:cNvPr id="19459" name="Rectangle 3"/>
          <p:cNvSpPr>
            <a:spLocks noGrp="1" noChangeArrowheads="1"/>
          </p:cNvSpPr>
          <p:nvPr>
            <p:ph idx="1"/>
          </p:nvPr>
        </p:nvSpPr>
        <p:spPr/>
        <p:txBody>
          <a:bodyPr/>
          <a:lstStyle/>
          <a:p>
            <a:pPr eaLnBrk="1" hangingPunct="1">
              <a:defRPr/>
            </a:pPr>
            <a:r>
              <a:rPr lang="en-US" dirty="0"/>
              <a:t>A hockey puck of mass 0.17 kg and velocity 5 m/s is caught by a 0.5 kg mitten laying on the ice.  What is the combined velocity after the puck is in the mitten? (ignore friction)</a:t>
            </a:r>
          </a:p>
          <a:p>
            <a:pPr eaLnBrk="1" hangingPunct="1">
              <a:defRPr/>
            </a:pPr>
            <a:endParaRPr lang="en-US" dirty="0"/>
          </a:p>
          <a:p>
            <a:pPr eaLnBrk="1" hangingPunct="1">
              <a:defRPr/>
            </a:pPr>
            <a:r>
              <a:rPr lang="en-US" i="1" dirty="0"/>
              <a:t>v</a:t>
            </a:r>
            <a:r>
              <a:rPr lang="en-US" dirty="0"/>
              <a:t> = 1.27 m/s</a:t>
            </a:r>
          </a:p>
        </p:txBody>
      </p:sp>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10400" y="1867220"/>
            <a:ext cx="2104782" cy="318103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2F95C69-47EA-0387-3B4A-BAE91710EB0E}"/>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3" name="TextBox 2">
                <a:extLst>
                  <a:ext uri="{FF2B5EF4-FFF2-40B4-BE49-F238E27FC236}">
                    <a16:creationId xmlns:a16="http://schemas.microsoft.com/office/drawing/2014/main" id="{52F95C69-47EA-0387-3B4A-BAE91710EB0E}"/>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7784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dirty="0"/>
              <a:t>04-02 Conservation of Momentum</a:t>
            </a:r>
          </a:p>
        </p:txBody>
      </p:sp>
      <p:sp>
        <p:nvSpPr>
          <p:cNvPr id="21507" name="Rectangle 3"/>
          <p:cNvSpPr>
            <a:spLocks noGrp="1" noChangeArrowheads="1"/>
          </p:cNvSpPr>
          <p:nvPr>
            <p:ph idx="1"/>
          </p:nvPr>
        </p:nvSpPr>
        <p:spPr/>
        <p:txBody>
          <a:bodyPr>
            <a:normAutofit/>
          </a:bodyPr>
          <a:lstStyle/>
          <a:p>
            <a:pPr eaLnBrk="1" hangingPunct="1">
              <a:lnSpc>
                <a:spcPct val="90000"/>
              </a:lnSpc>
              <a:defRPr/>
            </a:pPr>
            <a:r>
              <a:rPr lang="en-US" dirty="0"/>
              <a:t>A 5 kg baseball pitching machine is placed on some frictionless ice.  It shoots a 0.15 kg baseball horizontally at 35 m/s.  How fast is the pitching machine moving after it shoots the ball?</a:t>
            </a:r>
          </a:p>
          <a:p>
            <a:pPr eaLnBrk="1" hangingPunct="1">
              <a:lnSpc>
                <a:spcPct val="90000"/>
              </a:lnSpc>
              <a:defRPr/>
            </a:pPr>
            <a:endParaRPr lang="en-US" dirty="0"/>
          </a:p>
          <a:p>
            <a:pPr eaLnBrk="1" hangingPunct="1">
              <a:lnSpc>
                <a:spcPct val="90000"/>
              </a:lnSpc>
              <a:defRPr/>
            </a:pPr>
            <a:r>
              <a:rPr lang="en-US" dirty="0"/>
              <a:t>−1.05 m/s</a:t>
            </a:r>
          </a:p>
          <a:p>
            <a:pPr eaLnBrk="1" hangingPunct="1">
              <a:lnSpc>
                <a:spcPct val="90000"/>
              </a:lnSpc>
              <a:defRPr/>
            </a:pPr>
            <a:endParaRPr lang="en-US" dirty="0"/>
          </a:p>
          <a:p>
            <a:pPr eaLnBrk="1" hangingPunct="1">
              <a:lnSpc>
                <a:spcPct val="90000"/>
              </a:lnSpc>
              <a:defRPr/>
            </a:pPr>
            <a:r>
              <a:rPr lang="en-US" dirty="0"/>
              <a:t>This is why you feel recoil </a:t>
            </a:r>
            <a:br>
              <a:rPr lang="en-US" dirty="0"/>
            </a:br>
            <a:r>
              <a:rPr lang="en-US" dirty="0"/>
              <a:t>when you shoot a gun</a:t>
            </a:r>
          </a:p>
        </p:txBody>
      </p:sp>
      <p:pic>
        <p:nvPicPr>
          <p:cNvPr id="23556" name="Picture 4" descr="Louisvillepitching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2514600"/>
            <a:ext cx="2209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896672B-300E-791C-F7D1-7734E910F841}"/>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B896672B-300E-791C-F7D1-7734E910F841}"/>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93283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08C9-1AEC-4F9A-90D1-F18CA1950083}"/>
              </a:ext>
            </a:extLst>
          </p:cNvPr>
          <p:cNvSpPr>
            <a:spLocks noGrp="1"/>
          </p:cNvSpPr>
          <p:nvPr>
            <p:ph type="title"/>
          </p:nvPr>
        </p:nvSpPr>
        <p:spPr/>
        <p:txBody>
          <a:bodyPr/>
          <a:lstStyle/>
          <a:p>
            <a:r>
              <a:rPr lang="en-US" dirty="0"/>
              <a:t>04-03 Elastic and Inelastic Collisions</a:t>
            </a:r>
          </a:p>
        </p:txBody>
      </p:sp>
      <p:sp>
        <p:nvSpPr>
          <p:cNvPr id="3" name="Text Placeholder 2">
            <a:extLst>
              <a:ext uri="{FF2B5EF4-FFF2-40B4-BE49-F238E27FC236}">
                <a16:creationId xmlns:a16="http://schemas.microsoft.com/office/drawing/2014/main" id="{B5AE73B1-F100-466D-A3CD-73BD61484A68}"/>
              </a:ext>
            </a:extLst>
          </p:cNvPr>
          <p:cNvSpPr>
            <a:spLocks noGrp="1"/>
          </p:cNvSpPr>
          <p:nvPr>
            <p:ph type="body" idx="1"/>
          </p:nvPr>
        </p:nvSpPr>
        <p:spPr/>
        <p:txBody>
          <a:bodyPr>
            <a:normAutofit fontScale="92500" lnSpcReduction="20000"/>
          </a:bodyPr>
          <a:lstStyle/>
          <a:p>
            <a:r>
              <a:rPr lang="en-US" dirty="0"/>
              <a:t>In this lesson you will…</a:t>
            </a:r>
          </a:p>
          <a:p>
            <a:r>
              <a:rPr lang="en-US" dirty="0"/>
              <a:t>• Describe an elastic collision of two objects in one dimension.</a:t>
            </a:r>
          </a:p>
          <a:p>
            <a:r>
              <a:rPr lang="en-US" dirty="0"/>
              <a:t>• Determine the final velocities in an elastic collision given masses and initial velocities.</a:t>
            </a:r>
          </a:p>
          <a:p>
            <a:r>
              <a:rPr lang="en-US" dirty="0"/>
              <a:t>• Define inelastic collision.</a:t>
            </a:r>
          </a:p>
          <a:p>
            <a:r>
              <a:rPr lang="en-US" dirty="0"/>
              <a:t>• Explain perfectly inelastic collision.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DE2A0EB-B38F-D457-CF8D-0FD807CA2DB0}"/>
                  </a:ext>
                </a:extLst>
              </p:cNvPr>
              <p:cNvSpPr txBox="1"/>
              <p:nvPr/>
            </p:nvSpPr>
            <p:spPr>
              <a:xfrm rot="20864202">
                <a:off x="5423403" y="452381"/>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m:oMathPara>
                </a14:m>
                <a:endParaRPr lang="en-US" dirty="0"/>
              </a:p>
            </p:txBody>
          </p:sp>
        </mc:Choice>
        <mc:Fallback xmlns="">
          <p:sp>
            <p:nvSpPr>
              <p:cNvPr id="4" name="TextBox 3">
                <a:extLst>
                  <a:ext uri="{FF2B5EF4-FFF2-40B4-BE49-F238E27FC236}">
                    <a16:creationId xmlns:a16="http://schemas.microsoft.com/office/drawing/2014/main" id="{BDE2A0EB-B38F-D457-CF8D-0FD807CA2DB0}"/>
                  </a:ext>
                </a:extLst>
              </p:cNvPr>
              <p:cNvSpPr txBox="1">
                <a:spLocks noRot="1" noChangeAspect="1" noMove="1" noResize="1" noEditPoints="1" noAdjustHandles="1" noChangeArrowheads="1" noChangeShapeType="1" noTextEdit="1"/>
              </p:cNvSpPr>
              <p:nvPr/>
            </p:nvSpPr>
            <p:spPr>
              <a:xfrm rot="20864202">
                <a:off x="5423403" y="452381"/>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525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04-03 Elastic and Inelastic Collisions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Newton’s Cradle Lab</a:t>
            </a:r>
          </a:p>
          <a:p>
            <a:pPr marL="457200" indent="-457200">
              <a:buFont typeface="+mj-lt"/>
              <a:buAutoNum type="arabicPeriod" startAt="3"/>
            </a:pPr>
            <a:r>
              <a:rPr lang="en-US" dirty="0"/>
              <a:t>Lay the ruler perfectly horizontal and put the marbles in the center touching each other.</a:t>
            </a:r>
          </a:p>
          <a:p>
            <a:pPr marL="457200" indent="-457200">
              <a:buFont typeface="+mj-lt"/>
              <a:buAutoNum type="arabicPeriod" startAt="3"/>
            </a:pPr>
            <a:r>
              <a:rPr lang="en-US" dirty="0"/>
              <a:t>From one end, roll a marble so that it hits the other four. What happens?</a:t>
            </a:r>
          </a:p>
          <a:p>
            <a:pPr marL="457200" indent="-457200">
              <a:buFont typeface="+mj-lt"/>
              <a:buAutoNum type="arabicPeriod" startAt="3"/>
            </a:pPr>
            <a:r>
              <a:rPr lang="en-US" dirty="0"/>
              <a:t>From one end, roll two marbles so that it hits the other three. What happens?</a:t>
            </a:r>
          </a:p>
          <a:p>
            <a:pPr marL="457200" indent="-457200">
              <a:buFont typeface="+mj-lt"/>
              <a:buAutoNum type="arabicPeriod" startAt="3"/>
            </a:pPr>
            <a:r>
              <a:rPr lang="en-US" dirty="0"/>
              <a:t>From one end, roll three marbles so that it hits the other two. What happens? </a:t>
            </a:r>
          </a:p>
          <a:p>
            <a:pPr marL="457200" indent="-457200">
              <a:buFont typeface="+mj-lt"/>
              <a:buAutoNum type="arabicPeriod" startAt="3"/>
            </a:pPr>
            <a:r>
              <a:rPr lang="en-US" dirty="0"/>
              <a:t>From one end, roll four marbles so that it hits the other one. What happens?</a:t>
            </a:r>
          </a:p>
          <a:p>
            <a:pPr marL="457200" indent="-457200">
              <a:buFont typeface="+mj-lt"/>
              <a:buAutoNum type="arabicPeriod" startAt="3"/>
            </a:pPr>
            <a:r>
              <a:rPr lang="en-US" dirty="0"/>
              <a:t>Roll one marble extra fast to try to get two marbles to come out at half the speed. </a:t>
            </a:r>
          </a:p>
          <a:p>
            <a:pPr marL="457200" indent="-457200">
              <a:buFont typeface="+mj-lt"/>
              <a:buAutoNum type="arabicPeriod" startAt="3"/>
            </a:pPr>
            <a:r>
              <a:rPr lang="en-US" dirty="0"/>
              <a:t>If a marble of mass m comes in at velocity v and stops and an identical marble flies out the other side, what will its velocity have to be to conserve momentum? </a:t>
            </a:r>
          </a:p>
          <a:p>
            <a:pPr marL="457200" indent="-457200">
              <a:buFont typeface="+mj-lt"/>
              <a:buAutoNum type="arabicPeriod" startAt="3"/>
            </a:pPr>
            <a:r>
              <a:rPr lang="en-US" dirty="0"/>
              <a:t>Show that momentum was conserved in steps 3-7. </a:t>
            </a:r>
          </a:p>
          <a:p>
            <a:pPr marL="457200" indent="-457200">
              <a:buFont typeface="+mj-lt"/>
              <a:buAutoNum type="arabicPeriod" startAt="3"/>
            </a:pPr>
            <a:r>
              <a:rPr lang="en-US" dirty="0"/>
              <a:t>Show that momentum would be conserved in step 7, but kinetic energy would not be conserved if two marbles came out at half the speed.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818369-5D0D-923C-7C9D-B77C1D46B4AB}"/>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4" name="TextBox 3">
                <a:extLst>
                  <a:ext uri="{FF2B5EF4-FFF2-40B4-BE49-F238E27FC236}">
                    <a16:creationId xmlns:a16="http://schemas.microsoft.com/office/drawing/2014/main" id="{21818369-5D0D-923C-7C9D-B77C1D46B4AB}"/>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4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t>04-03 Elastic and Inelastic Collisions</a:t>
            </a:r>
          </a:p>
        </p:txBody>
      </p:sp>
      <mc:AlternateContent xmlns:mc="http://schemas.openxmlformats.org/markup-compatibility/2006" xmlns:a14="http://schemas.microsoft.com/office/drawing/2010/main">
        <mc:Choice Requires="a14">
          <p:sp>
            <p:nvSpPr>
              <p:cNvPr id="7171" name="Rectangle 3"/>
              <p:cNvSpPr>
                <a:spLocks noGrp="1" noChangeArrowheads="1"/>
              </p:cNvSpPr>
              <p:nvPr>
                <p:ph idx="1"/>
              </p:nvPr>
            </p:nvSpPr>
            <p:spPr/>
            <p:txBody>
              <a:bodyPr>
                <a:normAutofit/>
              </a:bodyPr>
              <a:lstStyle/>
              <a:p>
                <a:pPr eaLnBrk="1" hangingPunct="1">
                  <a:defRPr/>
                </a:pPr>
                <a:r>
                  <a:rPr lang="en-US" dirty="0"/>
                  <a:t>Watch </a:t>
                </a:r>
                <a:r>
                  <a:rPr lang="en-US" dirty="0">
                    <a:hlinkClick r:id="rId3" action="ppaction://hlinkfile"/>
                  </a:rPr>
                  <a:t>Bumper Video</a:t>
                </a:r>
                <a:endParaRPr lang="en-US" dirty="0"/>
              </a:p>
              <a:p>
                <a:pPr eaLnBrk="1" hangingPunct="1">
                  <a:defRPr/>
                </a:pPr>
                <a:r>
                  <a:rPr lang="en-US" dirty="0"/>
                  <a:t>Watch </a:t>
                </a:r>
                <a:r>
                  <a:rPr lang="en-US" dirty="0">
                    <a:hlinkClick r:id="rId4" action="ppaction://hlinkfile"/>
                  </a:rPr>
                  <a:t>Truck Crash video</a:t>
                </a:r>
                <a:endParaRPr lang="en-US" dirty="0"/>
              </a:p>
              <a:p>
                <a:pPr eaLnBrk="1" hangingPunct="1">
                  <a:defRPr/>
                </a:pPr>
                <a:endParaRPr lang="en-US" dirty="0"/>
              </a:p>
              <a:p>
                <a:pPr eaLnBrk="1" hangingPunct="1">
                  <a:defRPr/>
                </a:pPr>
                <a:r>
                  <a:rPr lang="en-US" dirty="0"/>
                  <a:t>Kinetic Energy</a:t>
                </a:r>
              </a:p>
              <a:p>
                <a:pPr lvl="1">
                  <a:defRPr/>
                </a:pPr>
                <a:r>
                  <a:rPr lang="en-US" dirty="0"/>
                  <a:t>Energy of motion</a:t>
                </a:r>
              </a:p>
              <a:p>
                <a:pPr lvl="1">
                  <a:defRPr/>
                </a:pPr>
                <a14:m>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a14:m>
                <a:endParaRPr lang="en-US" dirty="0"/>
              </a:p>
            </p:txBody>
          </p:sp>
        </mc:Choice>
        <mc:Fallback xmlns="">
          <p:sp>
            <p:nvSpPr>
              <p:cNvPr id="7171" name="Rectangle 3"/>
              <p:cNvSpPr>
                <a:spLocks noGrp="1" noRot="1" noChangeAspect="1" noMove="1" noResize="1" noEditPoints="1" noAdjustHandles="1" noChangeArrowheads="1" noChangeShapeType="1" noTextEdit="1"/>
              </p:cNvSpPr>
              <p:nvPr>
                <p:ph idx="1"/>
              </p:nvPr>
            </p:nvSpPr>
            <p:spPr>
              <a:blipFill>
                <a:blip r:embed="rId5"/>
                <a:stretch>
                  <a:fillRect l="-867" t="-1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6F04B32-E3B4-871E-AABB-D65F322BB215}"/>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46F04B32-E3B4-871E-AABB-D65F322BB215}"/>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235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t>04-03 Elastic and Inelastic Collisions</a:t>
            </a:r>
          </a:p>
        </p:txBody>
      </p:sp>
      <p:sp>
        <p:nvSpPr>
          <p:cNvPr id="7171" name="Rectangle 3"/>
          <p:cNvSpPr>
            <a:spLocks noGrp="1" noChangeArrowheads="1"/>
          </p:cNvSpPr>
          <p:nvPr>
            <p:ph idx="1"/>
          </p:nvPr>
        </p:nvSpPr>
        <p:spPr/>
        <p:txBody>
          <a:bodyPr>
            <a:normAutofit/>
          </a:bodyPr>
          <a:lstStyle/>
          <a:p>
            <a:pPr eaLnBrk="1" hangingPunct="1">
              <a:defRPr/>
            </a:pPr>
            <a:endParaRPr lang="en-US" dirty="0"/>
          </a:p>
          <a:p>
            <a:pPr eaLnBrk="1" hangingPunct="1">
              <a:defRPr/>
            </a:pPr>
            <a:r>
              <a:rPr lang="en-US" dirty="0"/>
              <a:t>Subatomic – kinetic energy often conserved</a:t>
            </a:r>
          </a:p>
          <a:p>
            <a:pPr eaLnBrk="1" hangingPunct="1">
              <a:defRPr/>
            </a:pPr>
            <a:endParaRPr lang="en-US" dirty="0"/>
          </a:p>
          <a:p>
            <a:pPr eaLnBrk="1" hangingPunct="1">
              <a:defRPr/>
            </a:pPr>
            <a:r>
              <a:rPr lang="en-US" dirty="0"/>
              <a:t>Macroscopic – kinetic energy usually not conserved</a:t>
            </a:r>
          </a:p>
          <a:p>
            <a:pPr lvl="1" eaLnBrk="1" hangingPunct="1">
              <a:defRPr/>
            </a:pPr>
            <a:r>
              <a:rPr lang="en-US" dirty="0"/>
              <a:t>Converted into heat</a:t>
            </a:r>
          </a:p>
          <a:p>
            <a:pPr lvl="1" eaLnBrk="1" hangingPunct="1">
              <a:defRPr/>
            </a:pPr>
            <a:r>
              <a:rPr lang="en-US" dirty="0"/>
              <a:t>Converted into distortion or damage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64CF627-EB0F-BF04-BCBA-7C1FEC3259E9}"/>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B64CF627-EB0F-BF04-BCBA-7C1FEC3259E9}"/>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23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04-03 Elastic and Inelastic Collisions</a:t>
            </a:r>
          </a:p>
        </p:txBody>
      </p:sp>
      <p:sp>
        <p:nvSpPr>
          <p:cNvPr id="10243" name="Rectangle 3"/>
          <p:cNvSpPr>
            <a:spLocks noGrp="1" noChangeArrowheads="1"/>
          </p:cNvSpPr>
          <p:nvPr>
            <p:ph idx="1"/>
          </p:nvPr>
        </p:nvSpPr>
        <p:spPr/>
        <p:txBody>
          <a:bodyPr/>
          <a:lstStyle/>
          <a:p>
            <a:pPr eaLnBrk="1" hangingPunct="1">
              <a:defRPr/>
            </a:pPr>
            <a:r>
              <a:rPr lang="en-US" dirty="0"/>
              <a:t>Elastic – kinetic energy conserved</a:t>
            </a:r>
          </a:p>
          <a:p>
            <a:pPr eaLnBrk="1" hangingPunct="1">
              <a:defRPr/>
            </a:pPr>
            <a:endParaRPr lang="en-US" dirty="0"/>
          </a:p>
          <a:p>
            <a:pPr eaLnBrk="1" hangingPunct="1">
              <a:defRPr/>
            </a:pPr>
            <a:r>
              <a:rPr lang="en-US" dirty="0"/>
              <a:t>Inelastic – kinetic energy not conserved</a:t>
            </a:r>
          </a:p>
          <a:p>
            <a:pPr eaLnBrk="1" hangingPunct="1">
              <a:defRPr/>
            </a:pPr>
            <a:endParaRPr lang="en-US" dirty="0"/>
          </a:p>
          <a:p>
            <a:pPr eaLnBrk="1" hangingPunct="1">
              <a:defRPr/>
            </a:pPr>
            <a:r>
              <a:rPr lang="en-US" dirty="0"/>
              <a:t>Completely inelastic – the objects stick together</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CC4FF67-EAA3-7B18-CE8E-317B29870507}"/>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6CC4FF67-EAA3-7B18-CE8E-317B29870507}"/>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2985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CCA8-76B5-4762-A167-97D6D5E9BF31}"/>
              </a:ext>
            </a:extLst>
          </p:cNvPr>
          <p:cNvSpPr>
            <a:spLocks noGrp="1"/>
          </p:cNvSpPr>
          <p:nvPr>
            <p:ph type="title"/>
          </p:nvPr>
        </p:nvSpPr>
        <p:spPr/>
        <p:txBody>
          <a:bodyPr/>
          <a:lstStyle/>
          <a:p>
            <a:r>
              <a:rPr lang="en-US" dirty="0"/>
              <a:t>04-01 Impulse and Momentum</a:t>
            </a:r>
          </a:p>
        </p:txBody>
      </p:sp>
      <p:sp>
        <p:nvSpPr>
          <p:cNvPr id="3" name="Text Placeholder 2">
            <a:extLst>
              <a:ext uri="{FF2B5EF4-FFF2-40B4-BE49-F238E27FC236}">
                <a16:creationId xmlns:a16="http://schemas.microsoft.com/office/drawing/2014/main" id="{7269D67D-419E-4874-8CF5-AD7FF68778E3}"/>
              </a:ext>
            </a:extLst>
          </p:cNvPr>
          <p:cNvSpPr>
            <a:spLocks noGrp="1"/>
          </p:cNvSpPr>
          <p:nvPr>
            <p:ph type="body" idx="1"/>
          </p:nvPr>
        </p:nvSpPr>
        <p:spPr/>
        <p:txBody>
          <a:bodyPr>
            <a:normAutofit/>
          </a:bodyPr>
          <a:lstStyle/>
          <a:p>
            <a:r>
              <a:rPr lang="en-US" dirty="0"/>
              <a:t>In this lesson you will…</a:t>
            </a:r>
          </a:p>
          <a:p>
            <a:r>
              <a:rPr lang="en-US" dirty="0"/>
              <a:t>• Define impulse and linear momentum.</a:t>
            </a:r>
          </a:p>
          <a:p>
            <a:r>
              <a:rPr lang="en-US" dirty="0"/>
              <a:t>• Explain the relationship between momentum and force. </a:t>
            </a:r>
          </a:p>
          <a:p>
            <a:r>
              <a:rPr lang="en-US" dirty="0"/>
              <a:t>• Describe effects of impulses in everyday life.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C8468C1-27D2-0906-9408-91E472761317}"/>
                  </a:ext>
                </a:extLst>
              </p:cNvPr>
              <p:cNvSpPr txBox="1"/>
              <p:nvPr/>
            </p:nvSpPr>
            <p:spPr>
              <a:xfrm rot="20864202">
                <a:off x="5423403" y="452381"/>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m:t>
                      </m:r>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r>
                        <a:rPr lang="en-US" sz="2800" b="0" i="1" smtClean="0">
                          <a:latin typeface="Cambria Math" panose="02040503050406030204" pitchFamily="18" charset="0"/>
                        </a:rPr>
                        <m:t>𝑚</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m:oMathPara>
                </a14:m>
                <a:endParaRPr lang="en-US" dirty="0"/>
              </a:p>
            </p:txBody>
          </p:sp>
        </mc:Choice>
        <mc:Fallback xmlns="">
          <p:sp>
            <p:nvSpPr>
              <p:cNvPr id="4" name="TextBox 3">
                <a:extLst>
                  <a:ext uri="{FF2B5EF4-FFF2-40B4-BE49-F238E27FC236}">
                    <a16:creationId xmlns:a16="http://schemas.microsoft.com/office/drawing/2014/main" id="{BC8468C1-27D2-0906-9408-91E472761317}"/>
                  </a:ext>
                </a:extLst>
              </p:cNvPr>
              <p:cNvSpPr txBox="1">
                <a:spLocks noRot="1" noChangeAspect="1" noMove="1" noResize="1" noEditPoints="1" noAdjustHandles="1" noChangeArrowheads="1" noChangeShapeType="1" noTextEdit="1"/>
              </p:cNvSpPr>
              <p:nvPr/>
            </p:nvSpPr>
            <p:spPr>
              <a:xfrm rot="20864202">
                <a:off x="5423403" y="452381"/>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287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dirty="0"/>
              <a:t>04-03 Elastic and Inelastic Collisions</a:t>
            </a:r>
          </a:p>
        </p:txBody>
      </p:sp>
      <p:sp>
        <p:nvSpPr>
          <p:cNvPr id="11267" name="Rectangle 3"/>
          <p:cNvSpPr>
            <a:spLocks noGrp="1" noChangeArrowheads="1"/>
          </p:cNvSpPr>
          <p:nvPr>
            <p:ph idx="1"/>
          </p:nvPr>
        </p:nvSpPr>
        <p:spPr/>
        <p:txBody>
          <a:bodyPr/>
          <a:lstStyle/>
          <a:p>
            <a:pPr eaLnBrk="1" hangingPunct="1">
              <a:defRPr/>
            </a:pPr>
            <a:r>
              <a:rPr lang="en-US" dirty="0"/>
              <a:t>You are playing marbles.  Your 0.10 kg shooter traveling at 1.0 m/s hits a stationary 0.050 kg cat’s eye marble.  If it is an elastic collision what are the velocities after the collision?</a:t>
            </a:r>
          </a:p>
          <a:p>
            <a:pPr eaLnBrk="1" hangingPunct="1">
              <a:defRPr/>
            </a:pPr>
            <a:endParaRPr lang="en-US" dirty="0"/>
          </a:p>
          <a:p>
            <a:pPr eaLnBrk="1" hangingPunct="1">
              <a:defRPr/>
            </a:pPr>
            <a:r>
              <a:rPr lang="en-US" dirty="0"/>
              <a:t> </a:t>
            </a:r>
            <a:r>
              <a:rPr lang="en-US" i="1" dirty="0" err="1"/>
              <a:t>v</a:t>
            </a:r>
            <a:r>
              <a:rPr lang="en-US" i="1" baseline="-25000" dirty="0" err="1"/>
              <a:t>c</a:t>
            </a:r>
            <a:r>
              <a:rPr lang="en-US" dirty="0"/>
              <a:t> = 1.33 m/s</a:t>
            </a:r>
          </a:p>
          <a:p>
            <a:pPr eaLnBrk="1" hangingPunct="1">
              <a:defRPr/>
            </a:pPr>
            <a:r>
              <a:rPr lang="en-US" dirty="0"/>
              <a:t> </a:t>
            </a:r>
            <a:r>
              <a:rPr lang="en-US" i="1" dirty="0"/>
              <a:t>v</a:t>
            </a:r>
            <a:r>
              <a:rPr lang="en-US" i="1" baseline="-25000" dirty="0"/>
              <a:t>s</a:t>
            </a:r>
            <a:r>
              <a:rPr lang="en-US" dirty="0"/>
              <a:t> = .333 m/s</a:t>
            </a:r>
          </a:p>
        </p:txBody>
      </p:sp>
      <p:pic>
        <p:nvPicPr>
          <p:cNvPr id="29700" name="Picture 4" descr="marbl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086100"/>
            <a:ext cx="304356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5C17D05-2108-A7B5-FFEB-DC3C8923952E}"/>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A5C17D05-2108-A7B5-FFEB-DC3C8923952E}"/>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6319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dirty="0"/>
              <a:t>04-03 Elastic and Inelastic Collisions</a:t>
            </a:r>
          </a:p>
        </p:txBody>
      </p:sp>
      <p:sp>
        <p:nvSpPr>
          <p:cNvPr id="13315" name="Rectangle 3"/>
          <p:cNvSpPr>
            <a:spLocks noGrp="1" noChangeArrowheads="1"/>
          </p:cNvSpPr>
          <p:nvPr>
            <p:ph idx="1"/>
          </p:nvPr>
        </p:nvSpPr>
        <p:spPr/>
        <p:txBody>
          <a:bodyPr/>
          <a:lstStyle/>
          <a:p>
            <a:pPr eaLnBrk="1" hangingPunct="1">
              <a:defRPr/>
            </a:pPr>
            <a:r>
              <a:rPr lang="en-US" dirty="0"/>
              <a:t>A ballistic pendulum can be used to determine the muzzle velocity of a gun.  A .01 kg bullet is fired into a 3 kg block of wood.  The block is attached with a thin .5m wire and swings to an angle of 40</a:t>
            </a:r>
            <a:r>
              <a:rPr lang="en-US" dirty="0">
                <a:cs typeface="Arial" charset="0"/>
              </a:rPr>
              <a:t>°.  How fast was the bullet traveling when it left the gun?</a:t>
            </a:r>
          </a:p>
          <a:p>
            <a:pPr eaLnBrk="1" hangingPunct="1">
              <a:defRPr/>
            </a:pPr>
            <a:endParaRPr lang="en-US" dirty="0">
              <a:cs typeface="Arial" charset="0"/>
            </a:endParaRPr>
          </a:p>
          <a:p>
            <a:pPr eaLnBrk="1" hangingPunct="1">
              <a:defRPr/>
            </a:pPr>
            <a:r>
              <a:rPr lang="en-US" i="1" dirty="0">
                <a:cs typeface="Arial" charset="0"/>
              </a:rPr>
              <a:t>v</a:t>
            </a:r>
            <a:r>
              <a:rPr lang="en-US" dirty="0">
                <a:cs typeface="Arial" charset="0"/>
              </a:rPr>
              <a:t> = 455 m/s</a:t>
            </a:r>
          </a:p>
        </p:txBody>
      </p:sp>
      <p:pic>
        <p:nvPicPr>
          <p:cNvPr id="30724" name="Picture 4" descr="ballistic_pendulum"/>
          <p:cNvPicPr>
            <a:picLocks noChangeAspect="1" noChangeArrowheads="1"/>
          </p:cNvPicPr>
          <p:nvPr/>
        </p:nvPicPr>
        <p:blipFill>
          <a:blip r:embed="rId3">
            <a:extLst>
              <a:ext uri="{28A0092B-C50C-407E-A947-70E740481C1C}">
                <a14:useLocalDpi xmlns:a14="http://schemas.microsoft.com/office/drawing/2010/main" val="0"/>
              </a:ext>
            </a:extLst>
          </a:blip>
          <a:srcRect t="11450"/>
          <a:stretch>
            <a:fillRect/>
          </a:stretch>
        </p:blipFill>
        <p:spPr bwMode="auto">
          <a:xfrm>
            <a:off x="5105400" y="3076980"/>
            <a:ext cx="4038600" cy="206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E1396A7-D83E-104E-3684-B048CAB21E11}"/>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BE1396A7-D83E-104E-3684-B048CAB21E11}"/>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821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0802-B6A4-4B7C-A1AD-08A37D0089D9}"/>
              </a:ext>
            </a:extLst>
          </p:cNvPr>
          <p:cNvSpPr>
            <a:spLocks noGrp="1"/>
          </p:cNvSpPr>
          <p:nvPr>
            <p:ph type="title"/>
          </p:nvPr>
        </p:nvSpPr>
        <p:spPr/>
        <p:txBody>
          <a:bodyPr/>
          <a:lstStyle/>
          <a:p>
            <a:r>
              <a:rPr lang="en-US" dirty="0"/>
              <a:t>04-03 Elastic and Inelastic Collisions</a:t>
            </a:r>
          </a:p>
        </p:txBody>
      </p:sp>
      <p:sp>
        <p:nvSpPr>
          <p:cNvPr id="3" name="Content Placeholder 2">
            <a:extLst>
              <a:ext uri="{FF2B5EF4-FFF2-40B4-BE49-F238E27FC236}">
                <a16:creationId xmlns:a16="http://schemas.microsoft.com/office/drawing/2014/main" id="{17AC30DE-333F-4D81-854E-6ECFF97E11C2}"/>
              </a:ext>
            </a:extLst>
          </p:cNvPr>
          <p:cNvSpPr>
            <a:spLocks noGrp="1"/>
          </p:cNvSpPr>
          <p:nvPr>
            <p:ph idx="1"/>
          </p:nvPr>
        </p:nvSpPr>
        <p:spPr/>
        <p:txBody>
          <a:bodyPr>
            <a:normAutofit/>
          </a:bodyPr>
          <a:lstStyle/>
          <a:p>
            <a:r>
              <a:rPr lang="en-US" sz="2000" dirty="0"/>
              <a:t>Police will sometime reconstruct car accidents. In one accident, the cars stuck together and slid 12 m before they stopped. They measure the coefficient of friction as 0.70. The blue car’s mass is 1100 kg and was sitting still at a stop sign when it was hit by the red car whose mass is 990 kg. How fast was the red car going when it hit the blue car?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0A89CA5-83C7-1400-68C1-E1377BE0B2D9}"/>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4" name="TextBox 3">
                <a:extLst>
                  <a:ext uri="{FF2B5EF4-FFF2-40B4-BE49-F238E27FC236}">
                    <a16:creationId xmlns:a16="http://schemas.microsoft.com/office/drawing/2014/main" id="{70A89CA5-83C7-1400-68C1-E1377BE0B2D9}"/>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10731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04-03 Elastic and Inelastic Collisions</a:t>
            </a:r>
          </a:p>
        </p:txBody>
      </p:sp>
      <p:sp>
        <p:nvSpPr>
          <p:cNvPr id="3" name="Content Placeholder 2"/>
          <p:cNvSpPr>
            <a:spLocks noGrp="1"/>
          </p:cNvSpPr>
          <p:nvPr>
            <p:ph idx="1"/>
          </p:nvPr>
        </p:nvSpPr>
        <p:spPr/>
        <p:txBody>
          <a:bodyPr/>
          <a:lstStyle/>
          <a:p>
            <a:r>
              <a:rPr lang="en-US" dirty="0"/>
              <a:t>Watch </a:t>
            </a:r>
            <a:r>
              <a:rPr lang="en-US" dirty="0">
                <a:hlinkClick r:id="rId2" action="ppaction://hlinkfile"/>
              </a:rPr>
              <a:t>Child Seat video</a:t>
            </a:r>
            <a:endParaRPr lang="en-US" dirty="0"/>
          </a:p>
          <a:p>
            <a:endParaRPr lang="en-US" dirty="0"/>
          </a:p>
          <a:p>
            <a:r>
              <a:rPr lang="en-US" dirty="0"/>
              <a:t>Watch </a:t>
            </a:r>
            <a:r>
              <a:rPr lang="en-US" dirty="0">
                <a:hlinkClick r:id="rId3" action="ppaction://hlinkfile"/>
              </a:rPr>
              <a:t>Reducing Risk video</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6C205D-4AA5-43A8-C520-A496C71755BF}"/>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4" name="TextBox 3">
                <a:extLst>
                  <a:ext uri="{FF2B5EF4-FFF2-40B4-BE49-F238E27FC236}">
                    <a16:creationId xmlns:a16="http://schemas.microsoft.com/office/drawing/2014/main" id="{216C205D-4AA5-43A8-C520-A496C71755BF}"/>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1938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3AFB-1817-467E-9E13-1034CFAC6B3A}"/>
              </a:ext>
            </a:extLst>
          </p:cNvPr>
          <p:cNvSpPr>
            <a:spLocks noGrp="1"/>
          </p:cNvSpPr>
          <p:nvPr>
            <p:ph type="title"/>
          </p:nvPr>
        </p:nvSpPr>
        <p:spPr/>
        <p:txBody>
          <a:bodyPr/>
          <a:lstStyle/>
          <a:p>
            <a:r>
              <a:rPr lang="en-US" dirty="0"/>
              <a:t>04-04 Angular Momentum</a:t>
            </a:r>
          </a:p>
        </p:txBody>
      </p:sp>
      <p:sp>
        <p:nvSpPr>
          <p:cNvPr id="3" name="Text Placeholder 2">
            <a:extLst>
              <a:ext uri="{FF2B5EF4-FFF2-40B4-BE49-F238E27FC236}">
                <a16:creationId xmlns:a16="http://schemas.microsoft.com/office/drawing/2014/main" id="{52EE9C19-3BB3-4597-AFB2-6EEA2EB6074C}"/>
              </a:ext>
            </a:extLst>
          </p:cNvPr>
          <p:cNvSpPr>
            <a:spLocks noGrp="1"/>
          </p:cNvSpPr>
          <p:nvPr>
            <p:ph type="body" idx="1"/>
          </p:nvPr>
        </p:nvSpPr>
        <p:spPr/>
        <p:txBody>
          <a:bodyPr/>
          <a:lstStyle/>
          <a:p>
            <a:r>
              <a:rPr lang="en-US" dirty="0"/>
              <a:t>In this lesson you will…</a:t>
            </a:r>
          </a:p>
          <a:p>
            <a:r>
              <a:rPr lang="en-US" dirty="0"/>
              <a:t>• Understand the analogy between angular momentum and linear momentum.</a:t>
            </a:r>
          </a:p>
          <a:p>
            <a:r>
              <a:rPr lang="en-US" dirty="0"/>
              <a:t>• Observe the relationship between torque and angular momentum.</a:t>
            </a:r>
          </a:p>
          <a:p>
            <a:r>
              <a:rPr lang="en-US" dirty="0"/>
              <a:t>• Apply the law of conservation of angular momentum.</a:t>
            </a:r>
          </a:p>
        </p:txBody>
      </p:sp>
    </p:spTree>
    <p:extLst>
      <p:ext uri="{BB962C8B-B14F-4D97-AF65-F5344CB8AC3E}">
        <p14:creationId xmlns:p14="http://schemas.microsoft.com/office/powerpoint/2010/main" val="1687495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04-04 Angular Momentum</a:t>
            </a:r>
          </a:p>
        </p:txBody>
      </p:sp>
      <p:sp>
        <p:nvSpPr>
          <p:cNvPr id="5" name="Content Placeholder 4"/>
          <p:cNvSpPr>
            <a:spLocks noGrp="1"/>
          </p:cNvSpPr>
          <p:nvPr>
            <p:ph sz="half" idx="1"/>
          </p:nvPr>
        </p:nvSpPr>
        <p:spPr/>
        <p:txBody>
          <a:bodyPr>
            <a:noAutofit/>
          </a:bodyPr>
          <a:lstStyle/>
          <a:p>
            <a:r>
              <a:rPr lang="en-US" sz="2400" dirty="0"/>
              <a:t>Linear momentum</a:t>
            </a:r>
          </a:p>
          <a:p>
            <a:pPr lvl="1"/>
            <a:r>
              <a:rPr lang="en-US" sz="2000" i="1" dirty="0"/>
              <a:t>p</a:t>
            </a:r>
            <a:r>
              <a:rPr lang="en-US" sz="2000" dirty="0"/>
              <a:t> = </a:t>
            </a:r>
            <a:r>
              <a:rPr lang="en-US" sz="2000" i="1" dirty="0" err="1"/>
              <a:t>mv</a:t>
            </a:r>
            <a:endParaRPr lang="en-US" sz="2000" i="1" dirty="0"/>
          </a:p>
          <a:p>
            <a:endParaRPr lang="en-US" sz="2400" dirty="0"/>
          </a:p>
          <a:p>
            <a:r>
              <a:rPr lang="en-US" sz="2400" dirty="0"/>
              <a:t>Angular momentum</a:t>
            </a:r>
          </a:p>
          <a:p>
            <a:pPr lvl="1"/>
            <a:r>
              <a:rPr lang="en-US" sz="2000" i="1" dirty="0"/>
              <a:t>L</a:t>
            </a:r>
            <a:r>
              <a:rPr lang="en-US" sz="2000" dirty="0"/>
              <a:t> = </a:t>
            </a:r>
            <a:r>
              <a:rPr lang="en-US" sz="2000" i="1" dirty="0"/>
              <a:t>I</a:t>
            </a:r>
            <a:r>
              <a:rPr lang="el-GR" sz="2000" i="1" dirty="0"/>
              <a:t>ω</a:t>
            </a:r>
            <a:endParaRPr lang="en-US" sz="2000" i="1" dirty="0"/>
          </a:p>
          <a:p>
            <a:pPr lvl="1"/>
            <a:endParaRPr lang="en-US" sz="2000" dirty="0"/>
          </a:p>
          <a:p>
            <a:pPr lvl="1"/>
            <a:r>
              <a:rPr lang="en-US" sz="2000" dirty="0"/>
              <a:t>Unit: </a:t>
            </a:r>
          </a:p>
          <a:p>
            <a:pPr lvl="1"/>
            <a:r>
              <a:rPr lang="en-US" sz="2000" dirty="0"/>
              <a:t>kg m</a:t>
            </a:r>
            <a:r>
              <a:rPr lang="en-US" sz="2000" baseline="30000" dirty="0"/>
              <a:t>2</a:t>
            </a:r>
            <a:r>
              <a:rPr lang="en-US" sz="2000" dirty="0"/>
              <a:t>/s</a:t>
            </a:r>
          </a:p>
          <a:p>
            <a:pPr lvl="1"/>
            <a:r>
              <a:rPr lang="el-GR" sz="2000" i="1" dirty="0"/>
              <a:t>ω</a:t>
            </a:r>
            <a:r>
              <a:rPr lang="en-US" sz="2000" dirty="0"/>
              <a:t> must be in </a:t>
            </a:r>
            <a:r>
              <a:rPr lang="en-US" sz="2000" dirty="0" err="1"/>
              <a:t>rad</a:t>
            </a:r>
            <a:r>
              <a:rPr lang="en-US" sz="2000" dirty="0"/>
              <a:t>/s</a:t>
            </a:r>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p:txBody>
              <a:bodyPr>
                <a:normAutofit/>
              </a:bodyPr>
              <a:lstStyle/>
              <a:p>
                <a:r>
                  <a:rPr lang="en-US" dirty="0"/>
                  <a:t>When you rotate something you exert a torque.</a:t>
                </a:r>
              </a:p>
              <a:p>
                <a:r>
                  <a:rPr lang="en-US" dirty="0"/>
                  <a:t>More torque = faster change in angular momentum</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𝜏</m:t>
                        </m:r>
                      </m:e>
                      <m:sub>
                        <m:r>
                          <a:rPr lang="en-US" b="0" i="1" smtClean="0">
                            <a:latin typeface="Cambria Math"/>
                          </a:rPr>
                          <m:t>𝑛𝑒𝑡</m:t>
                        </m:r>
                      </m:sub>
                    </m:sSub>
                    <m:r>
                      <a:rPr lang="en-US" b="0" i="1"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Δ</m:t>
                        </m:r>
                        <m:r>
                          <a:rPr lang="en-US" b="0" i="1" smtClean="0">
                            <a:latin typeface="Cambria Math"/>
                          </a:rPr>
                          <m:t>𝐿</m:t>
                        </m:r>
                      </m:num>
                      <m:den>
                        <m:r>
                          <m:rPr>
                            <m:sty m:val="p"/>
                          </m:rPr>
                          <a:rPr lang="en-US" b="0" i="0" smtClean="0">
                            <a:latin typeface="Cambria Math"/>
                          </a:rPr>
                          <m:t>Δ</m:t>
                        </m:r>
                        <m:r>
                          <a:rPr lang="en-US" b="0" i="1" smtClean="0">
                            <a:latin typeface="Cambria Math"/>
                          </a:rPr>
                          <m:t>𝑡</m:t>
                        </m:r>
                      </m:den>
                    </m:f>
                  </m:oMath>
                </a14:m>
                <a:endParaRPr lang="en-US" b="0" dirty="0"/>
              </a:p>
              <a:p>
                <a:r>
                  <a:rPr lang="en-US" dirty="0"/>
                  <a:t>Like </a:t>
                </a:r>
                <a14:m>
                  <m:oMath xmlns:m="http://schemas.openxmlformats.org/officeDocument/2006/math">
                    <m:r>
                      <a:rPr lang="en-US" b="0" i="1" smtClean="0">
                        <a:latin typeface="Cambria Math"/>
                      </a:rPr>
                      <m:t>𝐹</m:t>
                    </m:r>
                    <m:r>
                      <a:rPr lang="en-US" b="0" i="1"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Δ</m:t>
                        </m:r>
                        <m:r>
                          <a:rPr lang="en-US" b="0" i="1" smtClean="0">
                            <a:latin typeface="Cambria Math"/>
                          </a:rPr>
                          <m:t>𝑝</m:t>
                        </m:r>
                      </m:num>
                      <m:den>
                        <m:r>
                          <m:rPr>
                            <m:sty m:val="p"/>
                          </m:rPr>
                          <a:rPr lang="en-US" b="0" i="0" smtClean="0">
                            <a:latin typeface="Cambria Math"/>
                          </a:rPr>
                          <m:t>Δ</m:t>
                        </m:r>
                        <m:r>
                          <a:rPr lang="en-US" b="0" i="1" smtClean="0">
                            <a:latin typeface="Cambria Math"/>
                          </a:rPr>
                          <m:t>𝑡</m:t>
                        </m:r>
                      </m:den>
                    </m:f>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blipFill>
                <a:blip r:embed="rId3"/>
                <a:stretch>
                  <a:fillRect l="-1910" t="-1349" r="-3547"/>
                </a:stretch>
              </a:blipFill>
            </p:spPr>
            <p:txBody>
              <a:bodyPr/>
              <a:lstStyle/>
              <a:p>
                <a:r>
                  <a:rPr lang="en-US">
                    <a:noFill/>
                  </a:rPr>
                  <a:t> </a:t>
                </a:r>
              </a:p>
            </p:txBody>
          </p:sp>
        </mc:Fallback>
      </mc:AlternateContent>
    </p:spTree>
    <p:extLst>
      <p:ext uri="{BB962C8B-B14F-4D97-AF65-F5344CB8AC3E}">
        <p14:creationId xmlns:p14="http://schemas.microsoft.com/office/powerpoint/2010/main" val="228121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04-04 Angular Momentum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Linear momentum of a system is conserved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𝑛𝑒𝑡</m:t>
                        </m:r>
                      </m:sub>
                    </m:sSub>
                    <m:r>
                      <a:rPr lang="en-US" b="0" i="1" smtClean="0">
                        <a:latin typeface="Cambria Math"/>
                      </a:rPr>
                      <m:t>=0</m:t>
                    </m:r>
                  </m:oMath>
                </a14:m>
                <a:endParaRPr lang="en-US" dirty="0"/>
              </a:p>
              <a:p>
                <a:pPr lvl="1"/>
                <a:r>
                  <a:rPr lang="en-US" i="1" dirty="0"/>
                  <a:t>p</a:t>
                </a:r>
                <a:r>
                  <a:rPr lang="en-US" baseline="-25000" dirty="0"/>
                  <a:t>0</a:t>
                </a:r>
                <a:r>
                  <a:rPr lang="en-US" dirty="0"/>
                  <a:t> = </a:t>
                </a:r>
                <a:r>
                  <a:rPr lang="en-US" i="1" dirty="0" err="1"/>
                  <a:t>p</a:t>
                </a:r>
                <a:r>
                  <a:rPr lang="en-US" i="1" baseline="-25000" dirty="0" err="1"/>
                  <a:t>f</a:t>
                </a:r>
                <a:endParaRPr lang="en-US" i="1" dirty="0"/>
              </a:p>
              <a:p>
                <a:endParaRPr lang="en-US" dirty="0"/>
              </a:p>
              <a:p>
                <a:r>
                  <a:rPr lang="en-US" dirty="0"/>
                  <a:t>Angular momentum of a system is also conserved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𝜏</m:t>
                        </m:r>
                      </m:e>
                      <m:sub>
                        <m:r>
                          <a:rPr lang="en-US" b="0" i="1" smtClean="0">
                            <a:latin typeface="Cambria Math"/>
                          </a:rPr>
                          <m:t>𝑛𝑒𝑡</m:t>
                        </m:r>
                      </m:sub>
                    </m:sSub>
                    <m:r>
                      <a:rPr lang="en-US" b="0" i="1" smtClean="0">
                        <a:latin typeface="Cambria Math"/>
                      </a:rPr>
                      <m:t>=0</m:t>
                    </m:r>
                  </m:oMath>
                </a14:m>
                <a:endParaRPr lang="en-US" dirty="0"/>
              </a:p>
              <a:p>
                <a:pPr lvl="1"/>
                <a:r>
                  <a:rPr lang="en-US" i="1" dirty="0"/>
                  <a:t>L</a:t>
                </a:r>
                <a:r>
                  <a:rPr lang="en-US" baseline="-25000" dirty="0"/>
                  <a:t>0</a:t>
                </a:r>
                <a:r>
                  <a:rPr lang="en-US" dirty="0"/>
                  <a:t> = </a:t>
                </a:r>
                <a:r>
                  <a:rPr lang="en-US" i="1" dirty="0"/>
                  <a:t>L</a:t>
                </a:r>
                <a:r>
                  <a:rPr lang="en-US" i="1" baseline="-25000" dirty="0"/>
                  <a:t>f</a:t>
                </a: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p:spTree>
    <p:extLst>
      <p:ext uri="{BB962C8B-B14F-4D97-AF65-F5344CB8AC3E}">
        <p14:creationId xmlns:p14="http://schemas.microsoft.com/office/powerpoint/2010/main" val="250583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04-04 Angular Momentum</a:t>
            </a:r>
          </a:p>
        </p:txBody>
      </p:sp>
      <mc:AlternateContent xmlns:mc="http://schemas.openxmlformats.org/markup-compatibility/2006">
        <mc:Choice xmlns:a14="http://schemas.microsoft.com/office/drawing/2010/main" Requires="a14">
          <p:sp>
            <p:nvSpPr>
              <p:cNvPr id="5" name="Content Placeholder 4"/>
              <p:cNvSpPr>
                <a:spLocks noGrp="1"/>
              </p:cNvSpPr>
              <p:nvPr>
                <p:ph sz="quarter" idx="1"/>
              </p:nvPr>
            </p:nvSpPr>
            <p:spPr/>
            <p:txBody>
              <a:bodyPr>
                <a:normAutofit/>
              </a:bodyPr>
              <a:lstStyle/>
              <a:p>
                <a:r>
                  <a:rPr lang="en-US" sz="2000" dirty="0"/>
                  <a:t>A 10-kg solid disk with r = 0.40 m is spinning at 8 </a:t>
                </a:r>
                <a:r>
                  <a:rPr lang="en-US" sz="2000" dirty="0" err="1"/>
                  <a:t>rad</a:t>
                </a:r>
                <a:r>
                  <a:rPr lang="en-US" sz="2000" dirty="0"/>
                  <a:t>/s.  A 9-kg solid disk with r = 0.30 m is dropped onto the first disk.  If </a:t>
                </a:r>
                <a:r>
                  <a:rPr lang="en-US" sz="2000"/>
                  <a:t>the second </a:t>
                </a:r>
                <a:r>
                  <a:rPr lang="en-US" sz="2000" dirty="0"/>
                  <a:t>disk was initially not rotating, what is the angular velocity after the disks are together?</a:t>
                </a:r>
              </a:p>
              <a:p>
                <a:pPr lvl="1"/>
                <a:r>
                  <a:rPr lang="el-GR" sz="2000" dirty="0"/>
                  <a:t>ω</a:t>
                </a:r>
                <a:r>
                  <a:rPr lang="en-US" sz="2000" dirty="0"/>
                  <a:t> = 5.31 rad/s</a:t>
                </a:r>
              </a:p>
              <a:p>
                <a:r>
                  <a:rPr lang="en-US" sz="2000" dirty="0"/>
                  <a:t>What was the torque applied by the first disk onto the second if the collision takes 0.01 s?</a:t>
                </a:r>
              </a:p>
              <a:p>
                <a:pPr lvl="1"/>
                <a14:m>
                  <m:oMath xmlns:m="http://schemas.openxmlformats.org/officeDocument/2006/math">
                    <m:r>
                      <a:rPr lang="en-US" sz="2000" b="0" i="1" smtClean="0">
                        <a:latin typeface="Cambria Math"/>
                      </a:rPr>
                      <m:t>𝜏</m:t>
                    </m:r>
                  </m:oMath>
                </a14:m>
                <a:r>
                  <a:rPr lang="en-US" sz="2000" dirty="0"/>
                  <a:t> = 215 Nm</a:t>
                </a:r>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600" t="-1012"/>
                </a:stretch>
              </a:blipFill>
            </p:spPr>
            <p:txBody>
              <a:bodyPr/>
              <a:lstStyle/>
              <a:p>
                <a:r>
                  <a:rPr lang="en-US">
                    <a:noFill/>
                  </a:rPr>
                  <a:t> </a:t>
                </a:r>
              </a:p>
            </p:txBody>
          </p:sp>
        </mc:Fallback>
      </mc:AlternateContent>
      <p:sp>
        <p:nvSpPr>
          <p:cNvPr id="4" name="Flowchart: Magnetic Disk 3"/>
          <p:cNvSpPr/>
          <p:nvPr/>
        </p:nvSpPr>
        <p:spPr>
          <a:xfrm>
            <a:off x="5305425" y="4614354"/>
            <a:ext cx="1847850" cy="278606"/>
          </a:xfrm>
          <a:prstGeom prst="flowChartMagneticDisk">
            <a:avLst/>
          </a:prstGeom>
          <a:solidFill>
            <a:srgbClr val="FF0000"/>
          </a:solidFill>
          <a:ln w="2857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Flowchart: Magnetic Disk 5"/>
          <p:cNvSpPr/>
          <p:nvPr/>
        </p:nvSpPr>
        <p:spPr>
          <a:xfrm>
            <a:off x="5715001" y="3429000"/>
            <a:ext cx="981075" cy="207169"/>
          </a:xfrm>
          <a:prstGeom prst="flowChartMagneticDisk">
            <a:avLst/>
          </a:prstGeom>
          <a:solidFill>
            <a:srgbClr val="FF0000"/>
          </a:solidFill>
          <a:ln w="28575"/>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67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8.33333E-7 0.00162 L 8.33333E-7 0.203 " pathEditMode="relative" rAng="0" ptsTypes="AA">
                                      <p:cBhvr>
                                        <p:cTn id="20" dur="2000" fill="hold"/>
                                        <p:tgtEl>
                                          <p:spTgt spid="6"/>
                                        </p:tgtEl>
                                        <p:attrNameLst>
                                          <p:attrName>ppt_x</p:attrName>
                                          <p:attrName>ppt_y</p:attrName>
                                        </p:attrNameLst>
                                      </p:cBhvr>
                                      <p:rCtr x="0" y="101"/>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animBg="1"/>
      <p:bldP spid="6" grpId="0" animBg="1"/>
      <p:bldP spid="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04-04 Angular Momentum</a:t>
            </a:r>
          </a:p>
        </p:txBody>
      </p:sp>
      <p:sp>
        <p:nvSpPr>
          <p:cNvPr id="3" name="Content Placeholder 2"/>
          <p:cNvSpPr>
            <a:spLocks noGrp="1"/>
          </p:cNvSpPr>
          <p:nvPr>
            <p:ph idx="1"/>
          </p:nvPr>
        </p:nvSpPr>
        <p:spPr/>
        <p:txBody>
          <a:bodyPr/>
          <a:lstStyle/>
          <a:p>
            <a:r>
              <a:rPr lang="en-US" dirty="0"/>
              <a:t>Angular Momentum conserved if net external torque is zero</a:t>
            </a:r>
          </a:p>
          <a:p>
            <a:r>
              <a:rPr lang="en-US" dirty="0"/>
              <a:t>Linear Momentum conserved if net external force is zero</a:t>
            </a:r>
          </a:p>
          <a:p>
            <a:r>
              <a:rPr lang="en-US" dirty="0"/>
              <a:t>Kinetic Energy conserved if elastic collision</a:t>
            </a:r>
          </a:p>
        </p:txBody>
      </p:sp>
    </p:spTree>
    <p:extLst>
      <p:ext uri="{BB962C8B-B14F-4D97-AF65-F5344CB8AC3E}">
        <p14:creationId xmlns:p14="http://schemas.microsoft.com/office/powerpoint/2010/main" val="362276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04-04 Angular Momentum</a:t>
            </a:r>
          </a:p>
        </p:txBody>
      </p:sp>
      <p:sp>
        <p:nvSpPr>
          <p:cNvPr id="3" name="Content Placeholder 2"/>
          <p:cNvSpPr>
            <a:spLocks noGrp="1"/>
          </p:cNvSpPr>
          <p:nvPr>
            <p:ph sz="half" idx="1"/>
          </p:nvPr>
        </p:nvSpPr>
        <p:spPr>
          <a:xfrm>
            <a:off x="0" y="1200151"/>
            <a:ext cx="4876800" cy="3394472"/>
          </a:xfrm>
        </p:spPr>
        <p:txBody>
          <a:bodyPr>
            <a:normAutofit/>
          </a:bodyPr>
          <a:lstStyle/>
          <a:p>
            <a:r>
              <a:rPr lang="en-US" dirty="0"/>
              <a:t>Direction of angular quantities</a:t>
            </a:r>
          </a:p>
          <a:p>
            <a:pPr lvl="1"/>
            <a:r>
              <a:rPr lang="en-US" dirty="0"/>
              <a:t>Right-hand Rule</a:t>
            </a:r>
          </a:p>
          <a:p>
            <a:pPr lvl="1"/>
            <a:r>
              <a:rPr lang="en-US" dirty="0"/>
              <a:t>Hold hand out with thumb out along axis</a:t>
            </a:r>
          </a:p>
          <a:p>
            <a:pPr lvl="1"/>
            <a:r>
              <a:rPr lang="en-US" dirty="0"/>
              <a:t>Curl your fingers in direction of motion</a:t>
            </a:r>
            <a:r>
              <a:rPr lang="en-US" i="1" dirty="0"/>
              <a:t> </a:t>
            </a:r>
            <a:r>
              <a:rPr lang="en-US" dirty="0"/>
              <a:t>(you may have to turn your hand upside down)</a:t>
            </a:r>
          </a:p>
          <a:p>
            <a:pPr lvl="1"/>
            <a:r>
              <a:rPr lang="en-US" b="0" i="0" dirty="0"/>
              <a:t>vector</a:t>
            </a:r>
            <a:r>
              <a:rPr lang="en-US" dirty="0"/>
              <a:t> in direction of thumb</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2156" y="-3056"/>
            <a:ext cx="4271845" cy="514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7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t>04-01 Impulse and Momentum</a:t>
            </a:r>
          </a:p>
        </p:txBody>
      </p:sp>
      <p:sp>
        <p:nvSpPr>
          <p:cNvPr id="8195" name="Rectangle 3"/>
          <p:cNvSpPr>
            <a:spLocks noGrp="1" noChangeArrowheads="1"/>
          </p:cNvSpPr>
          <p:nvPr>
            <p:ph idx="1"/>
          </p:nvPr>
        </p:nvSpPr>
        <p:spPr/>
        <p:txBody>
          <a:bodyPr/>
          <a:lstStyle/>
          <a:p>
            <a:pPr eaLnBrk="1" hangingPunct="1">
              <a:defRPr/>
            </a:pPr>
            <a:r>
              <a:rPr lang="en-US" dirty="0"/>
              <a:t>Often the force acting on an object is not constant.</a:t>
            </a:r>
          </a:p>
          <a:p>
            <a:pPr lvl="1" eaLnBrk="1" hangingPunct="1">
              <a:defRPr/>
            </a:pPr>
            <a:r>
              <a:rPr lang="en-US" dirty="0"/>
              <a:t>Baseball or Tennis ball being hit</a:t>
            </a:r>
          </a:p>
          <a:p>
            <a:pPr lvl="1" eaLnBrk="1" hangingPunct="1">
              <a:defRPr/>
            </a:pPr>
            <a:endParaRPr lang="en-US" dirty="0"/>
          </a:p>
          <a:p>
            <a:pPr eaLnBrk="1" hangingPunct="1">
              <a:defRPr/>
            </a:pPr>
            <a:r>
              <a:rPr lang="en-US" dirty="0"/>
              <a:t>Times of force often short</a:t>
            </a:r>
          </a:p>
          <a:p>
            <a:pPr eaLnBrk="1" hangingPunct="1">
              <a:defRPr/>
            </a:pPr>
            <a:r>
              <a:rPr lang="en-US" dirty="0"/>
              <a:t>Force can be huge</a:t>
            </a:r>
          </a:p>
        </p:txBody>
      </p:sp>
      <p:pic>
        <p:nvPicPr>
          <p:cNvPr id="5124" name="Picture 4" descr="F07"/>
          <p:cNvPicPr>
            <a:picLocks noChangeAspect="1" noChangeArrowheads="1"/>
          </p:cNvPicPr>
          <p:nvPr/>
        </p:nvPicPr>
        <p:blipFill>
          <a:blip r:embed="rId3">
            <a:extLst>
              <a:ext uri="{28A0092B-C50C-407E-A947-70E740481C1C}">
                <a14:useLocalDpi xmlns:a14="http://schemas.microsoft.com/office/drawing/2010/main" val="0"/>
              </a:ext>
            </a:extLst>
          </a:blip>
          <a:srcRect b="36539"/>
          <a:stretch>
            <a:fillRect/>
          </a:stretch>
        </p:blipFill>
        <p:spPr bwMode="auto">
          <a:xfrm>
            <a:off x="4648201" y="2400300"/>
            <a:ext cx="4473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1649001-4A75-21FE-DAA1-CF400099ED77}"/>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3" name="TextBox 2">
                <a:extLst>
                  <a:ext uri="{FF2B5EF4-FFF2-40B4-BE49-F238E27FC236}">
                    <a16:creationId xmlns:a16="http://schemas.microsoft.com/office/drawing/2014/main" id="{F1649001-4A75-21FE-DAA1-CF400099ED77}"/>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0368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04-04 Angular Momentum</a:t>
            </a:r>
          </a:p>
        </p:txBody>
      </p:sp>
      <p:sp>
        <p:nvSpPr>
          <p:cNvPr id="3" name="Content Placeholder 2"/>
          <p:cNvSpPr>
            <a:spLocks noGrp="1"/>
          </p:cNvSpPr>
          <p:nvPr>
            <p:ph sz="half" idx="1"/>
          </p:nvPr>
        </p:nvSpPr>
        <p:spPr>
          <a:xfrm>
            <a:off x="-1" y="1200151"/>
            <a:ext cx="5638801" cy="3394472"/>
          </a:xfrm>
        </p:spPr>
        <p:txBody>
          <a:bodyPr/>
          <a:lstStyle/>
          <a:p>
            <a:r>
              <a:rPr lang="en-US" dirty="0"/>
              <a:t>A person is holding a spinning bicycle wheel while he stands on a stationary frictionless turntable. What will happen if he suddenly flips the bicycle wheel over so that it is spinning in the opposite direction?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1176670"/>
            <a:ext cx="3470988" cy="398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763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04-04 Angular Momentum</a:t>
            </a:r>
          </a:p>
        </p:txBody>
      </p:sp>
      <p:sp>
        <p:nvSpPr>
          <p:cNvPr id="3" name="Content Placeholder 2"/>
          <p:cNvSpPr>
            <a:spLocks noGrp="1"/>
          </p:cNvSpPr>
          <p:nvPr>
            <p:ph sz="half" idx="1"/>
          </p:nvPr>
        </p:nvSpPr>
        <p:spPr>
          <a:xfrm>
            <a:off x="0" y="1200150"/>
            <a:ext cx="4495800" cy="3829050"/>
          </a:xfrm>
        </p:spPr>
        <p:txBody>
          <a:bodyPr>
            <a:normAutofit fontScale="70000" lnSpcReduction="20000"/>
          </a:bodyPr>
          <a:lstStyle/>
          <a:p>
            <a:r>
              <a:rPr lang="en-US" dirty="0"/>
              <a:t>Gyroscopes</a:t>
            </a:r>
          </a:p>
          <a:p>
            <a:r>
              <a:rPr lang="en-US" dirty="0"/>
              <a:t>Two forces acting on a spinning gyroscope. The torque produced is perpendicular to the angular momentum, thus the direction of the torque is changed, but not its magnitude. The gyroscope </a:t>
            </a:r>
            <a:r>
              <a:rPr lang="en-US" i="1" dirty="0" err="1"/>
              <a:t>precesses</a:t>
            </a:r>
            <a:r>
              <a:rPr lang="en-US" i="1" dirty="0"/>
              <a:t> </a:t>
            </a:r>
            <a:r>
              <a:rPr lang="en-US" dirty="0"/>
              <a:t>around a vertical axis, since the torque is always horizontal and perpendicular to </a:t>
            </a:r>
            <a:r>
              <a:rPr lang="en-US" b="1" dirty="0"/>
              <a:t>L </a:t>
            </a:r>
            <a:r>
              <a:rPr lang="en-US" dirty="0"/>
              <a:t>. </a:t>
            </a:r>
          </a:p>
          <a:p>
            <a:r>
              <a:rPr lang="en-US" dirty="0"/>
              <a:t>If the gyroscope is </a:t>
            </a:r>
            <a:r>
              <a:rPr lang="en-US" b="1" i="1" dirty="0"/>
              <a:t>not</a:t>
            </a:r>
            <a:r>
              <a:rPr lang="en-US" i="1" dirty="0"/>
              <a:t> </a:t>
            </a:r>
            <a:r>
              <a:rPr lang="en-US" dirty="0"/>
              <a:t>spinning, it acquires angular momentum in the direction of the torque ( </a:t>
            </a:r>
            <a:r>
              <a:rPr lang="en-US" b="1" dirty="0"/>
              <a:t>L </a:t>
            </a:r>
            <a:r>
              <a:rPr lang="en-US" dirty="0"/>
              <a:t>= Δ</a:t>
            </a:r>
            <a:r>
              <a:rPr lang="en-US" b="1" dirty="0"/>
              <a:t>L </a:t>
            </a:r>
            <a:r>
              <a:rPr lang="en-US" dirty="0"/>
              <a:t>), and it rotates around a horizontal axis, falling over just as we would expect.</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23156" y="1543051"/>
            <a:ext cx="4595445" cy="280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68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dirty="0"/>
              <a:t>04-01 Impulse and Momentum</a:t>
            </a:r>
          </a:p>
        </p:txBody>
      </p:sp>
      <p:sp>
        <p:nvSpPr>
          <p:cNvPr id="11267" name="Rectangle 3"/>
          <p:cNvSpPr>
            <a:spLocks noGrp="1" noChangeArrowheads="1"/>
          </p:cNvSpPr>
          <p:nvPr>
            <p:ph idx="1"/>
          </p:nvPr>
        </p:nvSpPr>
        <p:spPr/>
        <p:txBody>
          <a:bodyPr/>
          <a:lstStyle/>
          <a:p>
            <a:pPr eaLnBrk="1" hangingPunct="1">
              <a:defRPr/>
            </a:pPr>
            <a:r>
              <a:rPr lang="en-US"/>
              <a:t>To hit a ball well</a:t>
            </a:r>
          </a:p>
          <a:p>
            <a:pPr eaLnBrk="1" hangingPunct="1">
              <a:defRPr/>
            </a:pPr>
            <a:endParaRPr lang="en-US"/>
          </a:p>
          <a:p>
            <a:pPr lvl="1" eaLnBrk="1" hangingPunct="1">
              <a:defRPr/>
            </a:pPr>
            <a:r>
              <a:rPr lang="en-US"/>
              <a:t>Both size of force and time of contact are important</a:t>
            </a:r>
          </a:p>
          <a:p>
            <a:pPr lvl="1" eaLnBrk="1" hangingPunct="1">
              <a:defRPr/>
            </a:pPr>
            <a:endParaRPr lang="en-US"/>
          </a:p>
          <a:p>
            <a:pPr lvl="1" eaLnBrk="1" hangingPunct="1">
              <a:defRPr/>
            </a:pPr>
            <a:r>
              <a:rPr lang="en-US"/>
              <a:t>Bring both these together in concept of impulse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7A3033-0E6E-4B37-F907-76D6C453E731}"/>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C17A3033-0E6E-4B37-F907-76D6C453E731}"/>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065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04-01 Impulse and Momentum</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idx="1"/>
              </p:nvPr>
            </p:nvSpPr>
            <p:spPr/>
            <p:txBody>
              <a:bodyPr>
                <a:normAutofit/>
              </a:bodyPr>
              <a:lstStyle/>
              <a:p>
                <a:pPr eaLnBrk="1" hangingPunct="1">
                  <a:defRPr/>
                </a:pPr>
                <a:r>
                  <a:rPr lang="en-US" dirty="0"/>
                  <a:t>Impulse</a:t>
                </a:r>
              </a:p>
              <a:p>
                <a:pPr eaLnBrk="1" hangingPunct="1">
                  <a:defRPr/>
                </a:pPr>
                <a:endParaRPr lang="en-US" dirty="0"/>
              </a:p>
              <a:p>
                <a:pPr marL="0" indent="0" eaLnBrk="1" hangingPunct="1">
                  <a:buNone/>
                  <a:defRPr/>
                </a:pPr>
                <a14:m>
                  <m:oMathPara xmlns:m="http://schemas.openxmlformats.org/officeDocument/2006/math">
                    <m:oMathParaPr>
                      <m:jc m:val="centerGroup"/>
                    </m:oMathParaPr>
                    <m:oMath xmlns:m="http://schemas.openxmlformats.org/officeDocument/2006/math">
                      <m:r>
                        <a:rPr lang="en-US" i="1" dirty="0" smtClean="0">
                          <a:latin typeface="Cambria Math"/>
                        </a:rPr>
                        <m:t>𝐽</m:t>
                      </m:r>
                      <m:r>
                        <a:rPr lang="en-US" i="1" dirty="0" smtClean="0">
                          <a:latin typeface="Cambria Math"/>
                        </a:rPr>
                        <m:t>=</m:t>
                      </m:r>
                      <m:r>
                        <a:rPr lang="en-US" i="1" dirty="0" err="1" smtClean="0">
                          <a:latin typeface="Cambria Math"/>
                        </a:rPr>
                        <m:t>𝐹</m:t>
                      </m:r>
                      <m:r>
                        <a:rPr lang="en-US" i="1" dirty="0" err="1" smtClean="0">
                          <a:latin typeface="Cambria Math"/>
                          <a:sym typeface="Symbol" pitchFamily="18" charset="2"/>
                        </a:rPr>
                        <m:t></m:t>
                      </m:r>
                      <m:r>
                        <a:rPr lang="en-US" i="1" dirty="0" err="1" smtClean="0">
                          <a:latin typeface="Cambria Math"/>
                          <a:sym typeface="Symbol" pitchFamily="18" charset="2"/>
                        </a:rPr>
                        <m:t>𝑡</m:t>
                      </m:r>
                    </m:oMath>
                  </m:oMathPara>
                </a14:m>
                <a:endParaRPr lang="en-US" dirty="0">
                  <a:sym typeface="Symbol" pitchFamily="18" charset="2"/>
                </a:endParaRPr>
              </a:p>
              <a:p>
                <a:pPr eaLnBrk="1" hangingPunct="1">
                  <a:defRPr/>
                </a:pPr>
                <a:endParaRPr lang="en-US" dirty="0">
                  <a:sym typeface="Symbol" pitchFamily="18" charset="2"/>
                </a:endParaRPr>
              </a:p>
              <a:p>
                <a:pPr eaLnBrk="1" hangingPunct="1">
                  <a:defRPr/>
                </a:pPr>
                <a:r>
                  <a:rPr lang="en-US" dirty="0">
                    <a:sym typeface="Symbol" pitchFamily="18" charset="2"/>
                  </a:rPr>
                  <a:t>Unit: Ns</a:t>
                </a:r>
              </a:p>
              <a:p>
                <a:pPr eaLnBrk="1" hangingPunct="1">
                  <a:defRPr/>
                </a:pPr>
                <a:endParaRPr lang="en-US" dirty="0">
                  <a:sym typeface="Symbol" pitchFamily="18" charset="2"/>
                </a:endParaRPr>
              </a:p>
              <a:p>
                <a:pPr eaLnBrk="1" hangingPunct="1">
                  <a:defRPr/>
                </a:pPr>
                <a:r>
                  <a:rPr lang="en-US" dirty="0">
                    <a:sym typeface="Symbol" pitchFamily="18" charset="2"/>
                  </a:rPr>
                  <a:t>Is a vector</a:t>
                </a:r>
              </a:p>
            </p:txBody>
          </p:sp>
        </mc:Choice>
        <mc:Fallback xmlns="">
          <p:sp>
            <p:nvSpPr>
              <p:cNvPr id="10243"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69348A4-830E-E682-BF2B-D614EF8A39EE}"/>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969348A4-830E-E682-BF2B-D614EF8A39EE}"/>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444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t>04-01 Impulse and Momentum</a:t>
            </a:r>
          </a:p>
        </p:txBody>
      </p:sp>
      <p:sp>
        <p:nvSpPr>
          <p:cNvPr id="12291" name="Rectangle 3"/>
          <p:cNvSpPr>
            <a:spLocks noGrp="1" noChangeArrowheads="1"/>
          </p:cNvSpPr>
          <p:nvPr>
            <p:ph idx="1"/>
          </p:nvPr>
        </p:nvSpPr>
        <p:spPr/>
        <p:txBody>
          <a:bodyPr>
            <a:normAutofit/>
          </a:bodyPr>
          <a:lstStyle/>
          <a:p>
            <a:pPr eaLnBrk="1" hangingPunct="1">
              <a:lnSpc>
                <a:spcPct val="90000"/>
              </a:lnSpc>
              <a:defRPr/>
            </a:pPr>
            <a:r>
              <a:rPr lang="en-US" dirty="0"/>
              <a:t>Object responds to amount of impulse</a:t>
            </a:r>
          </a:p>
          <a:p>
            <a:pPr eaLnBrk="1" hangingPunct="1">
              <a:lnSpc>
                <a:spcPct val="90000"/>
              </a:lnSpc>
              <a:defRPr/>
            </a:pPr>
            <a:endParaRPr lang="en-US" dirty="0"/>
          </a:p>
          <a:p>
            <a:pPr eaLnBrk="1" hangingPunct="1">
              <a:lnSpc>
                <a:spcPct val="90000"/>
              </a:lnSpc>
              <a:defRPr/>
            </a:pPr>
            <a:r>
              <a:rPr lang="en-US" dirty="0"/>
              <a:t>Large impulse </a:t>
            </a:r>
            <a:r>
              <a:rPr lang="en-US" dirty="0">
                <a:sym typeface="Wingdings" pitchFamily="2" charset="2"/>
              </a:rPr>
              <a:t> Large response  higher </a:t>
            </a:r>
            <a:r>
              <a:rPr lang="en-US" dirty="0" err="1">
                <a:sym typeface="Wingdings" pitchFamily="2" charset="2"/>
              </a:rPr>
              <a:t>v</a:t>
            </a:r>
            <a:r>
              <a:rPr lang="en-US" baseline="-25000" dirty="0" err="1">
                <a:sym typeface="Wingdings" pitchFamily="2" charset="2"/>
              </a:rPr>
              <a:t>f</a:t>
            </a:r>
            <a:endParaRPr lang="en-US" dirty="0">
              <a:sym typeface="Wingdings" pitchFamily="2" charset="2"/>
            </a:endParaRPr>
          </a:p>
          <a:p>
            <a:pPr eaLnBrk="1" hangingPunct="1">
              <a:lnSpc>
                <a:spcPct val="90000"/>
              </a:lnSpc>
              <a:defRPr/>
            </a:pPr>
            <a:endParaRPr lang="en-US" dirty="0"/>
          </a:p>
          <a:p>
            <a:pPr eaLnBrk="1" hangingPunct="1">
              <a:lnSpc>
                <a:spcPct val="90000"/>
              </a:lnSpc>
              <a:defRPr/>
            </a:pPr>
            <a:r>
              <a:rPr lang="en-US" dirty="0"/>
              <a:t>Large mass </a:t>
            </a:r>
            <a:r>
              <a:rPr lang="en-US" dirty="0">
                <a:sym typeface="Wingdings" pitchFamily="2" charset="2"/>
              </a:rPr>
              <a:t> less velocity</a:t>
            </a:r>
            <a:endParaRPr lang="en-US" dirty="0"/>
          </a:p>
          <a:p>
            <a:pPr eaLnBrk="1" hangingPunct="1">
              <a:lnSpc>
                <a:spcPct val="90000"/>
              </a:lnSpc>
              <a:defRPr/>
            </a:pPr>
            <a:endParaRPr lang="en-US" dirty="0"/>
          </a:p>
          <a:p>
            <a:pPr eaLnBrk="1" hangingPunct="1">
              <a:lnSpc>
                <a:spcPct val="90000"/>
              </a:lnSpc>
              <a:defRPr/>
            </a:pPr>
            <a:r>
              <a:rPr lang="en-US" dirty="0"/>
              <a:t>Both mass and velocity play role in how responds to impulse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8061D92-3BC3-8F6D-468A-79E5463186A1}"/>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F8061D92-3BC3-8F6D-468A-79E5463186A1}"/>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6220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dirty="0"/>
              <a:t>04-01 Impulse and Momentum</a:t>
            </a:r>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p:txBody>
              <a:bodyPr>
                <a:normAutofit/>
              </a:bodyPr>
              <a:lstStyle/>
              <a:p>
                <a:pPr eaLnBrk="1" hangingPunct="1">
                  <a:defRPr/>
                </a:pPr>
                <a:r>
                  <a:rPr lang="en-US" dirty="0"/>
                  <a:t>Linear Momentum</a:t>
                </a:r>
              </a:p>
              <a:p>
                <a:pPr marL="0" indent="0" eaLnBrk="1" hangingPunct="1">
                  <a:buNone/>
                  <a:defRPr/>
                </a:pPr>
                <a14:m>
                  <m:oMathPara xmlns:m="http://schemas.openxmlformats.org/officeDocument/2006/math">
                    <m:oMathParaPr>
                      <m:jc m:val="centerGroup"/>
                    </m:oMathParaPr>
                    <m:oMath xmlns:m="http://schemas.openxmlformats.org/officeDocument/2006/math">
                      <m:r>
                        <a:rPr lang="en-US" i="1" dirty="0" smtClean="0">
                          <a:latin typeface="Cambria Math"/>
                        </a:rPr>
                        <m:t>𝑝</m:t>
                      </m:r>
                      <m:r>
                        <a:rPr lang="en-US" i="1" dirty="0" smtClean="0">
                          <a:latin typeface="Cambria Math"/>
                        </a:rPr>
                        <m:t>=</m:t>
                      </m:r>
                      <m:r>
                        <a:rPr lang="en-US" i="1" dirty="0" smtClean="0">
                          <a:latin typeface="Cambria Math"/>
                        </a:rPr>
                        <m:t>𝑚𝑣</m:t>
                      </m:r>
                    </m:oMath>
                  </m:oMathPara>
                </a14:m>
                <a:endParaRPr lang="en-US" dirty="0"/>
              </a:p>
              <a:p>
                <a:pPr eaLnBrk="1" hangingPunct="1">
                  <a:defRPr/>
                </a:pPr>
                <a:r>
                  <a:rPr lang="en-US" dirty="0"/>
                  <a:t>Unit: kg m/s</a:t>
                </a:r>
              </a:p>
              <a:p>
                <a:pPr eaLnBrk="1" hangingPunct="1">
                  <a:defRPr/>
                </a:pPr>
                <a:endParaRPr lang="en-US" dirty="0"/>
              </a:p>
              <a:p>
                <a:pPr eaLnBrk="1" hangingPunct="1">
                  <a:defRPr/>
                </a:pPr>
                <a:r>
                  <a:rPr lang="en-US" dirty="0"/>
                  <a:t>Is a vector</a:t>
                </a:r>
              </a:p>
              <a:p>
                <a:pPr eaLnBrk="1" hangingPunct="1">
                  <a:defRPr/>
                </a:pPr>
                <a:endParaRPr lang="en-US" dirty="0"/>
              </a:p>
              <a:p>
                <a:pPr eaLnBrk="1" hangingPunct="1">
                  <a:defRPr/>
                </a:pPr>
                <a:r>
                  <a:rPr lang="en-US" dirty="0"/>
                  <a:t>Is important when talking about collisions</a:t>
                </a:r>
              </a:p>
            </p:txBody>
          </p:sp>
        </mc:Choice>
        <mc:Fallback xmlns="">
          <p:sp>
            <p:nvSpPr>
              <p:cNvPr id="15363"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EFEF16F-76E5-4109-0D81-2FE1A63DE8BE}"/>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2" name="TextBox 1">
                <a:extLst>
                  <a:ext uri="{FF2B5EF4-FFF2-40B4-BE49-F238E27FC236}">
                    <a16:creationId xmlns:a16="http://schemas.microsoft.com/office/drawing/2014/main" id="{5EFEF16F-76E5-4109-0D81-2FE1A63DE8BE}"/>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1131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t>04-01 Impulse and Momentum</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𝑚𝑎</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num>
                        <m:den>
                          <m:r>
                            <m:rPr>
                              <m:sty m:val="p"/>
                            </m:rPr>
                            <a:rPr lang="en-US" b="0" i="0" smtClean="0">
                              <a:latin typeface="Cambria Math"/>
                            </a:rPr>
                            <m:t>Δ</m:t>
                          </m:r>
                          <m:r>
                            <a:rPr lang="en-US" b="0" i="1" smtClean="0">
                              <a:latin typeface="Cambria Math"/>
                            </a:rPr>
                            <m:t>𝑡</m:t>
                          </m:r>
                        </m:den>
                      </m:f>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𝑚</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num>
                        <m:den>
                          <m:r>
                            <m:rPr>
                              <m:sty m:val="p"/>
                            </m:rPr>
                            <a:rPr lang="en-US" b="0" i="0" smtClean="0">
                              <a:latin typeface="Cambria Math"/>
                            </a:rPr>
                            <m:t>Δ</m:t>
                          </m:r>
                          <m:r>
                            <a:rPr lang="en-US" b="0" i="1" smtClean="0">
                              <a:latin typeface="Cambria Math"/>
                            </a:rPr>
                            <m:t>𝑡</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m:t>
                          </m:r>
                          <m:r>
                            <a:rPr lang="en-US" b="0" i="1" smtClean="0">
                              <a:latin typeface="Cambria Math"/>
                            </a:rPr>
                            <m:t>𝑚</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0</m:t>
                              </m:r>
                            </m:sub>
                          </m:sSub>
                        </m:num>
                        <m:den>
                          <m:r>
                            <m:rPr>
                              <m:sty m:val="p"/>
                            </m:rPr>
                            <a:rPr lang="en-US" b="0" i="0" smtClean="0">
                              <a:latin typeface="Cambria Math"/>
                            </a:rPr>
                            <m:t>Δ</m:t>
                          </m:r>
                          <m:r>
                            <a:rPr lang="en-US" b="0" i="1" smtClean="0">
                              <a:latin typeface="Cambria Math"/>
                            </a:rPr>
                            <m:t>𝑡</m:t>
                          </m:r>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sz="4800" b="0" i="1" smtClean="0">
                          <a:latin typeface="Cambria Math"/>
                        </a:rPr>
                        <m:t>𝐹</m:t>
                      </m:r>
                      <m:r>
                        <m:rPr>
                          <m:sty m:val="p"/>
                        </m:rPr>
                        <a:rPr lang="en-US" sz="4800" b="0" i="0" smtClean="0">
                          <a:latin typeface="Cambria Math"/>
                        </a:rPr>
                        <m:t>Δ</m:t>
                      </m:r>
                      <m:r>
                        <a:rPr lang="en-US" sz="4800" b="0" i="1" smtClean="0">
                          <a:latin typeface="Cambria Math"/>
                        </a:rPr>
                        <m:t>𝑡</m:t>
                      </m:r>
                      <m:r>
                        <a:rPr lang="en-US" sz="4800" b="0" i="1" smtClean="0">
                          <a:latin typeface="Cambria Math"/>
                        </a:rPr>
                        <m:t>=</m:t>
                      </m:r>
                      <m:r>
                        <a:rPr lang="en-US" sz="4800" b="0" i="1" smtClean="0">
                          <a:latin typeface="Cambria Math"/>
                        </a:rPr>
                        <m:t>𝑚</m:t>
                      </m:r>
                      <m:sSub>
                        <m:sSubPr>
                          <m:ctrlPr>
                            <a:rPr lang="en-US" sz="4800" b="0" i="1" smtClean="0">
                              <a:latin typeface="Cambria Math" panose="02040503050406030204" pitchFamily="18" charset="0"/>
                            </a:rPr>
                          </m:ctrlPr>
                        </m:sSubPr>
                        <m:e>
                          <m:r>
                            <a:rPr lang="en-US" sz="4800" b="0" i="1" smtClean="0">
                              <a:latin typeface="Cambria Math"/>
                            </a:rPr>
                            <m:t>𝑣</m:t>
                          </m:r>
                        </m:e>
                        <m:sub>
                          <m:r>
                            <a:rPr lang="en-US" sz="4800" b="0" i="1" smtClean="0">
                              <a:latin typeface="Cambria Math"/>
                            </a:rPr>
                            <m:t>𝑓</m:t>
                          </m:r>
                        </m:sub>
                      </m:sSub>
                      <m:r>
                        <a:rPr lang="en-US" sz="4800" b="0" i="1" smtClean="0">
                          <a:latin typeface="Cambria Math"/>
                        </a:rPr>
                        <m:t>−</m:t>
                      </m:r>
                      <m:r>
                        <a:rPr lang="en-US" sz="4800" b="0" i="1" smtClean="0">
                          <a:latin typeface="Cambria Math"/>
                        </a:rPr>
                        <m:t>𝑚</m:t>
                      </m:r>
                      <m:sSub>
                        <m:sSubPr>
                          <m:ctrlPr>
                            <a:rPr lang="en-US" sz="4800" b="0" i="1" smtClean="0">
                              <a:latin typeface="Cambria Math" panose="02040503050406030204" pitchFamily="18" charset="0"/>
                            </a:rPr>
                          </m:ctrlPr>
                        </m:sSubPr>
                        <m:e>
                          <m:r>
                            <a:rPr lang="en-US" sz="4800" b="0" i="1" smtClean="0">
                              <a:latin typeface="Cambria Math"/>
                            </a:rPr>
                            <m:t>𝑣</m:t>
                          </m:r>
                        </m:e>
                        <m:sub>
                          <m:r>
                            <a:rPr lang="en-US" sz="4800" b="0" i="1" smtClean="0">
                              <a:latin typeface="Cambria Math"/>
                            </a:rPr>
                            <m:t>0</m:t>
                          </m:r>
                        </m:sub>
                      </m:sSub>
                    </m:oMath>
                  </m:oMathPara>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3E3791-2F3F-F4E1-E857-7B0921461100}"/>
                  </a:ext>
                </a:extLst>
              </p:cNvPr>
              <p:cNvSpPr txBox="1"/>
              <p:nvPr/>
            </p:nvSpPr>
            <p:spPr>
              <a:xfrm rot="20864202">
                <a:off x="6033586" y="319032"/>
                <a:ext cx="3063916"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𝐹</m:t>
                      </m:r>
                      <m:r>
                        <m:rPr>
                          <m:sty m:val="p"/>
                        </m:rPr>
                        <a:rPr lang="en-US" sz="2800" b="0" i="0" smtClean="0">
                          <a:solidFill>
                            <a:srgbClr val="FFFF00"/>
                          </a:solidFill>
                          <a:latin typeface="Cambria Math" panose="02040503050406030204" pitchFamily="18" charset="0"/>
                        </a:rPr>
                        <m:t>Δ</m:t>
                      </m:r>
                      <m:r>
                        <a:rPr lang="en-US" sz="2800" b="0" i="1" smtClean="0">
                          <a:solidFill>
                            <a:srgbClr val="FFFF00"/>
                          </a:solidFill>
                          <a:latin typeface="Cambria Math" panose="02040503050406030204" pitchFamily="18" charset="0"/>
                        </a:rPr>
                        <m:t>𝑡</m:t>
                      </m:r>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𝑓</m:t>
                          </m:r>
                        </m:sub>
                      </m:sSub>
                      <m:r>
                        <a:rPr lang="en-US" sz="2800" b="0" i="1" smtClean="0">
                          <a:solidFill>
                            <a:srgbClr val="FFFF00"/>
                          </a:solidFill>
                          <a:latin typeface="Cambria Math" panose="02040503050406030204" pitchFamily="18" charset="0"/>
                        </a:rPr>
                        <m:t>−</m:t>
                      </m:r>
                      <m:r>
                        <a:rPr lang="en-US" sz="2800" b="0" i="1" smtClean="0">
                          <a:solidFill>
                            <a:srgbClr val="FFFF00"/>
                          </a:solidFill>
                          <a:latin typeface="Cambria Math" panose="02040503050406030204" pitchFamily="18" charset="0"/>
                        </a:rPr>
                        <m:t>𝑚</m:t>
                      </m:r>
                      <m:sSub>
                        <m:sSubPr>
                          <m:ctrlPr>
                            <a:rPr lang="en-US" sz="2800" b="0" i="1" smtClean="0">
                              <a:solidFill>
                                <a:srgbClr val="FFFF00"/>
                              </a:solidFill>
                              <a:latin typeface="Cambria Math" panose="02040503050406030204" pitchFamily="18" charset="0"/>
                            </a:rPr>
                          </m:ctrlPr>
                        </m:sSubPr>
                        <m:e>
                          <m:r>
                            <a:rPr lang="en-US" sz="2800" b="0" i="1" smtClean="0">
                              <a:solidFill>
                                <a:srgbClr val="FFFF00"/>
                              </a:solidFill>
                              <a:latin typeface="Cambria Math" panose="02040503050406030204" pitchFamily="18" charset="0"/>
                            </a:rPr>
                            <m:t>𝑣</m:t>
                          </m:r>
                        </m:e>
                        <m:sub>
                          <m:r>
                            <a:rPr lang="en-US" sz="2800" b="0" i="1" smtClean="0">
                              <a:solidFill>
                                <a:srgbClr val="FFFF00"/>
                              </a:solidFill>
                              <a:latin typeface="Cambria Math" panose="02040503050406030204" pitchFamily="18" charset="0"/>
                            </a:rPr>
                            <m:t>0</m:t>
                          </m:r>
                        </m:sub>
                      </m:sSub>
                    </m:oMath>
                  </m:oMathPara>
                </a14:m>
                <a:endParaRPr lang="en-US" dirty="0">
                  <a:solidFill>
                    <a:srgbClr val="FFFF00"/>
                  </a:solidFill>
                </a:endParaRPr>
              </a:p>
            </p:txBody>
          </p:sp>
        </mc:Choice>
        <mc:Fallback xmlns="">
          <p:sp>
            <p:nvSpPr>
              <p:cNvPr id="3" name="TextBox 2">
                <a:extLst>
                  <a:ext uri="{FF2B5EF4-FFF2-40B4-BE49-F238E27FC236}">
                    <a16:creationId xmlns:a16="http://schemas.microsoft.com/office/drawing/2014/main" id="{E53E3791-2F3F-F4E1-E857-7B0921461100}"/>
                  </a:ext>
                </a:extLst>
              </p:cNvPr>
              <p:cNvSpPr txBox="1">
                <a:spLocks noRot="1" noChangeAspect="1" noMove="1" noResize="1" noEditPoints="1" noAdjustHandles="1" noChangeArrowheads="1" noChangeShapeType="1" noTextEdit="1"/>
              </p:cNvSpPr>
              <p:nvPr/>
            </p:nvSpPr>
            <p:spPr>
              <a:xfrm rot="20864202">
                <a:off x="6033586" y="319032"/>
                <a:ext cx="3063916" cy="5577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26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17507</TotalTime>
  <Words>3333</Words>
  <Application>Microsoft Office PowerPoint</Application>
  <PresentationFormat>On-screen Show (16:9)</PresentationFormat>
  <Paragraphs>450</Paragraphs>
  <Slides>41</Slides>
  <Notes>39</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Cambria</vt:lpstr>
      <vt:lpstr>Cambria Math</vt:lpstr>
      <vt:lpstr>Comic Sans MS</vt:lpstr>
      <vt:lpstr>Symbol</vt:lpstr>
      <vt:lpstr>Wingdings</vt:lpstr>
      <vt:lpstr>Banded</vt:lpstr>
      <vt:lpstr>Momentum</vt:lpstr>
      <vt:lpstr>Credits</vt:lpstr>
      <vt:lpstr>04-01 Impulse and Momentum</vt:lpstr>
      <vt:lpstr>04-01 Impulse and Momentum</vt:lpstr>
      <vt:lpstr>04-01 Impulse and Momentum</vt:lpstr>
      <vt:lpstr>04-01 Impulse and Momentum</vt:lpstr>
      <vt:lpstr>04-01 Impulse and Momentum</vt:lpstr>
      <vt:lpstr>04-01 Impulse and Momentum</vt:lpstr>
      <vt:lpstr>04-01 Impulse and Momentum</vt:lpstr>
      <vt:lpstr>04-01 Impulse and Momentum</vt:lpstr>
      <vt:lpstr>04-01 Impulse and Momentum</vt:lpstr>
      <vt:lpstr>04-01 Impulse and Momentum</vt:lpstr>
      <vt:lpstr>04-02 Conservation of Momentum</vt:lpstr>
      <vt:lpstr>04-01b Bumper Testing Lab</vt:lpstr>
      <vt:lpstr>04-02 Conservation of Momentum</vt:lpstr>
      <vt:lpstr>04-02 Conservation of Momentum</vt:lpstr>
      <vt:lpstr>04-02 Conservation of Momentum</vt:lpstr>
      <vt:lpstr>04-02 Conservation of Momentum</vt:lpstr>
      <vt:lpstr>04-02 Conservation of Momentum</vt:lpstr>
      <vt:lpstr>04-02 Conservation of Momentum</vt:lpstr>
      <vt:lpstr>04-02 Conservation of Momentum</vt:lpstr>
      <vt:lpstr>04-02 Conservation of Momentum</vt:lpstr>
      <vt:lpstr>04-02 Conservation of Momentum</vt:lpstr>
      <vt:lpstr>04-02 Conservation of Momentum</vt:lpstr>
      <vt:lpstr>04-03 Elastic and Inelastic Collisions</vt:lpstr>
      <vt:lpstr>04-03 Elastic and Inelastic Collisions</vt:lpstr>
      <vt:lpstr>04-03 Elastic and Inelastic Collisions</vt:lpstr>
      <vt:lpstr>04-03 Elastic and Inelastic Collisions</vt:lpstr>
      <vt:lpstr>04-03 Elastic and Inelastic Collisions</vt:lpstr>
      <vt:lpstr>04-03 Elastic and Inelastic Collisions</vt:lpstr>
      <vt:lpstr>04-03 Elastic and Inelastic Collisions</vt:lpstr>
      <vt:lpstr>04-03 Elastic and Inelastic Collisions</vt:lpstr>
      <vt:lpstr>04-03 Elastic and Inelastic Collisions</vt:lpstr>
      <vt:lpstr>04-04 Angular Momentum</vt:lpstr>
      <vt:lpstr>04-04 Angular Momentum</vt:lpstr>
      <vt:lpstr>04-04 Angular Momentum</vt:lpstr>
      <vt:lpstr>04-04 Angular Momentum</vt:lpstr>
      <vt:lpstr>04-04 Angular Momentum</vt:lpstr>
      <vt:lpstr>04-04 Angular Momentum</vt:lpstr>
      <vt:lpstr>04-04 Angular Momentum</vt:lpstr>
      <vt:lpstr>04-04 Angular Momentum</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135</cp:revision>
  <dcterms:created xsi:type="dcterms:W3CDTF">2013-04-24T12:50:30Z</dcterms:created>
  <dcterms:modified xsi:type="dcterms:W3CDTF">2024-10-31T16:58:39Z</dcterms:modified>
</cp:coreProperties>
</file>